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4" r:id="rId10"/>
    <p:sldId id="263" r:id="rId11"/>
    <p:sldId id="266" r:id="rId12"/>
    <p:sldId id="270" r:id="rId13"/>
    <p:sldId id="271" r:id="rId14"/>
    <p:sldId id="267" r:id="rId15"/>
    <p:sldId id="268" r:id="rId16"/>
    <p:sldId id="269"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Helios Bold" panose="020B0604020202020204" charset="0"/>
      <p:regular r:id="rId22"/>
    </p:embeddedFont>
    <p:embeddedFont>
      <p:font typeface="Arial Black" panose="020B0A04020102020204" pitchFamily="34" charset="0"/>
      <p:bold r:id="rId23"/>
    </p:embeddedFont>
    <p:embeddedFont>
      <p:font typeface="TT Hoves Bold" panose="020B0604020202020204" charset="0"/>
      <p:regular r:id="rId24"/>
    </p:embeddedFont>
    <p:embeddedFont>
      <p:font typeface="Helio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4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Budget Allocated</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Sheet1!$A$2:$A$10</c:f>
              <c:strCache>
                <c:ptCount val="9"/>
                <c:pt idx="0">
                  <c:v>Rent</c:v>
                </c:pt>
                <c:pt idx="1">
                  <c:v>Insurance</c:v>
                </c:pt>
                <c:pt idx="2">
                  <c:v>Office Equipment</c:v>
                </c:pt>
                <c:pt idx="3">
                  <c:v>iNet installation</c:v>
                </c:pt>
                <c:pt idx="4">
                  <c:v>Net prepaid</c:v>
                </c:pt>
                <c:pt idx="5">
                  <c:v>software </c:v>
                </c:pt>
                <c:pt idx="6">
                  <c:v>office supplies </c:v>
                </c:pt>
                <c:pt idx="7">
                  <c:v>utilities</c:v>
                </c:pt>
                <c:pt idx="8">
                  <c:v>Remaining Capital</c:v>
                </c:pt>
              </c:strCache>
            </c:strRef>
          </c:cat>
          <c:val>
            <c:numRef>
              <c:f>Sheet1!$B$2:$B$10</c:f>
              <c:numCache>
                <c:formatCode>General</c:formatCode>
                <c:ptCount val="9"/>
                <c:pt idx="0">
                  <c:v>50000</c:v>
                </c:pt>
                <c:pt idx="1">
                  <c:v>2000</c:v>
                </c:pt>
                <c:pt idx="2">
                  <c:v>15000</c:v>
                </c:pt>
                <c:pt idx="3">
                  <c:v>200</c:v>
                </c:pt>
                <c:pt idx="4">
                  <c:v>100</c:v>
                </c:pt>
                <c:pt idx="5">
                  <c:v>10000</c:v>
                </c:pt>
                <c:pt idx="6">
                  <c:v>150</c:v>
                </c:pt>
                <c:pt idx="7">
                  <c:v>500</c:v>
                </c:pt>
                <c:pt idx="8">
                  <c:v>72050</c:v>
                </c:pt>
              </c:numCache>
            </c:numRef>
          </c:val>
          <c:extLst>
            <c:ext xmlns:c16="http://schemas.microsoft.com/office/drawing/2014/chart" uri="{C3380CC4-5D6E-409C-BE32-E72D297353CC}">
              <c16:uniqueId val="{00000000-A8C6-4F1F-8FF3-7A67C6352407}"/>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144000" y="2051466"/>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r="-11745"/>
              </a:stretch>
            </a:blipFill>
          </p:spPr>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028700" y="1005334"/>
            <a:ext cx="4465420" cy="400944"/>
            <a:chOff x="0" y="0"/>
            <a:chExt cx="5953893" cy="534592"/>
          </a:xfrm>
        </p:grpSpPr>
        <p:sp>
          <p:nvSpPr>
            <p:cNvPr id="12" name="Freeform 12"/>
            <p:cNvSpPr/>
            <p:nvPr/>
          </p:nvSpPr>
          <p:spPr>
            <a:xfrm>
              <a:off x="0" y="0"/>
              <a:ext cx="453917" cy="534592"/>
            </a:xfrm>
            <a:custGeom>
              <a:avLst/>
              <a:gdLst/>
              <a:ahLst/>
              <a:cxnLst/>
              <a:rect l="l" t="t" r="r" b="b"/>
              <a:pathLst>
                <a:path w="453917" h="534592">
                  <a:moveTo>
                    <a:pt x="0" y="0"/>
                  </a:moveTo>
                  <a:lnTo>
                    <a:pt x="453917" y="0"/>
                  </a:lnTo>
                  <a:lnTo>
                    <a:pt x="453917" y="534592"/>
                  </a:lnTo>
                  <a:lnTo>
                    <a:pt x="0" y="5345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803450" y="9487"/>
              <a:ext cx="5150443" cy="525105"/>
            </a:xfrm>
            <a:prstGeom prst="rect">
              <a:avLst/>
            </a:prstGeom>
          </p:spPr>
          <p:txBody>
            <a:bodyPr lIns="0" tIns="0" rIns="0" bIns="0" rtlCol="0" anchor="t">
              <a:spAutoFit/>
            </a:bodyPr>
            <a:lstStyle/>
            <a:p>
              <a:pPr algn="l">
                <a:lnSpc>
                  <a:spcPts val="3361"/>
                </a:lnSpc>
                <a:spcBef>
                  <a:spcPct val="0"/>
                </a:spcBef>
              </a:pPr>
              <a:r>
                <a:rPr lang="en-US" sz="2401">
                  <a:solidFill>
                    <a:srgbClr val="2A2E3A"/>
                  </a:solidFill>
                  <a:latin typeface="Helios"/>
                  <a:ea typeface="Helios"/>
                  <a:cs typeface="Helios"/>
                  <a:sym typeface="Helios"/>
                </a:rPr>
                <a:t>SECUREWALA</a:t>
              </a:r>
            </a:p>
          </p:txBody>
        </p:sp>
      </p:grpSp>
      <p:grpSp>
        <p:nvGrpSpPr>
          <p:cNvPr id="14" name="Group 14"/>
          <p:cNvGrpSpPr/>
          <p:nvPr/>
        </p:nvGrpSpPr>
        <p:grpSpPr>
          <a:xfrm>
            <a:off x="1028700" y="4006691"/>
            <a:ext cx="7978148" cy="2273618"/>
            <a:chOff x="0" y="0"/>
            <a:chExt cx="10637530" cy="3031491"/>
          </a:xfrm>
        </p:grpSpPr>
        <p:sp>
          <p:nvSpPr>
            <p:cNvPr id="15" name="TextBox 15"/>
            <p:cNvSpPr txBox="1"/>
            <p:nvPr/>
          </p:nvSpPr>
          <p:spPr>
            <a:xfrm>
              <a:off x="0" y="2323889"/>
              <a:ext cx="10637530" cy="707602"/>
            </a:xfrm>
            <a:prstGeom prst="rect">
              <a:avLst/>
            </a:prstGeom>
          </p:spPr>
          <p:txBody>
            <a:bodyPr lIns="0" tIns="0" rIns="0" bIns="0" rtlCol="0" anchor="t">
              <a:spAutoFit/>
            </a:bodyPr>
            <a:lstStyle/>
            <a:p>
              <a:pPr algn="l">
                <a:lnSpc>
                  <a:spcPts val="4479"/>
                </a:lnSpc>
              </a:pPr>
              <a:endParaRPr/>
            </a:p>
          </p:txBody>
        </p:sp>
        <p:sp>
          <p:nvSpPr>
            <p:cNvPr id="16" name="TextBox 16"/>
            <p:cNvSpPr txBox="1"/>
            <p:nvPr/>
          </p:nvSpPr>
          <p:spPr>
            <a:xfrm>
              <a:off x="0" y="-9525"/>
              <a:ext cx="10637530" cy="2079625"/>
            </a:xfrm>
            <a:prstGeom prst="rect">
              <a:avLst/>
            </a:prstGeom>
          </p:spPr>
          <p:txBody>
            <a:bodyPr lIns="0" tIns="0" rIns="0" bIns="0" rtlCol="0" anchor="t">
              <a:spAutoFit/>
            </a:bodyPr>
            <a:lstStyle/>
            <a:p>
              <a:pPr algn="l">
                <a:lnSpc>
                  <a:spcPts val="12239"/>
                </a:lnSpc>
              </a:pPr>
              <a:r>
                <a:rPr lang="en-US" sz="10199" b="1">
                  <a:solidFill>
                    <a:srgbClr val="2A2E3A"/>
                  </a:solidFill>
                  <a:latin typeface="TT Hoves Bold"/>
                  <a:ea typeface="TT Hoves Bold"/>
                  <a:cs typeface="TT Hoves Bold"/>
                  <a:sym typeface="TT Hoves Bold"/>
                </a:rPr>
                <a:t>Secure</a:t>
              </a:r>
              <a:r>
                <a:rPr lang="en-US" sz="10199" b="1">
                  <a:solidFill>
                    <a:srgbClr val="A20E20"/>
                  </a:solidFill>
                  <a:latin typeface="TT Hoves Bold"/>
                  <a:ea typeface="TT Hoves Bold"/>
                  <a:cs typeface="TT Hoves Bold"/>
                  <a:sym typeface="TT Hoves Bold"/>
                </a:rPr>
                <a:t>Wala</a:t>
              </a:r>
            </a:p>
          </p:txBody>
        </p:sp>
      </p:grpSp>
      <p:sp>
        <p:nvSpPr>
          <p:cNvPr id="17" name="TextBox 17"/>
          <p:cNvSpPr txBox="1"/>
          <p:nvPr/>
        </p:nvSpPr>
        <p:spPr>
          <a:xfrm>
            <a:off x="660796" y="5805964"/>
            <a:ext cx="8346052" cy="474345"/>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Helios"/>
                <a:ea typeface="Helios"/>
                <a:cs typeface="Helios"/>
                <a:sym typeface="Helios"/>
              </a:rPr>
              <a:t>Fortifying Your Business, One Layer at a Time.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 y="444864"/>
            <a:ext cx="16766098" cy="7315910"/>
            <a:chOff x="-863600" y="-778448"/>
            <a:chExt cx="22354798" cy="7099389"/>
          </a:xfrm>
        </p:grpSpPr>
        <p:sp>
          <p:nvSpPr>
            <p:cNvPr id="3" name="TextBox 3"/>
            <p:cNvSpPr txBox="1"/>
            <p:nvPr/>
          </p:nvSpPr>
          <p:spPr>
            <a:xfrm>
              <a:off x="-660400" y="-778448"/>
              <a:ext cx="14967788" cy="1667893"/>
            </a:xfrm>
            <a:prstGeom prst="rect">
              <a:avLst/>
            </a:prstGeom>
          </p:spPr>
          <p:txBody>
            <a:bodyPr lIns="0" tIns="0" rIns="0" bIns="0" rtlCol="0" anchor="t">
              <a:spAutoFit/>
            </a:bodyPr>
            <a:lstStyle/>
            <a:p>
              <a:pPr algn="l">
                <a:lnSpc>
                  <a:spcPts val="10199"/>
                </a:lnSpc>
              </a:pPr>
              <a:r>
                <a:rPr lang="en-US" sz="8499" b="1" dirty="0">
                  <a:solidFill>
                    <a:srgbClr val="A20E20"/>
                  </a:solidFill>
                  <a:latin typeface="TT Hoves Bold"/>
                  <a:ea typeface="TT Hoves Bold"/>
                  <a:cs typeface="TT Hoves Bold"/>
                  <a:sym typeface="TT Hoves Bold"/>
                </a:rPr>
                <a:t>C</a:t>
              </a:r>
              <a:r>
                <a:rPr lang="en-US" sz="8499" b="1" dirty="0" smtClean="0">
                  <a:solidFill>
                    <a:srgbClr val="A20E20"/>
                  </a:solidFill>
                  <a:latin typeface="TT Hoves Bold"/>
                  <a:ea typeface="TT Hoves Bold"/>
                  <a:cs typeface="TT Hoves Bold"/>
                  <a:sym typeface="TT Hoves Bold"/>
                </a:rPr>
                <a:t>apital budgeting</a:t>
              </a:r>
              <a:endParaRPr lang="en-US" sz="8499" b="1" dirty="0">
                <a:solidFill>
                  <a:srgbClr val="A20E20"/>
                </a:solidFill>
                <a:latin typeface="TT Hoves Bold"/>
                <a:ea typeface="TT Hoves Bold"/>
                <a:cs typeface="TT Hoves Bold"/>
                <a:sym typeface="TT Hoves Bold"/>
              </a:endParaRPr>
            </a:p>
          </p:txBody>
        </p:sp>
        <p:sp>
          <p:nvSpPr>
            <p:cNvPr id="4" name="TextBox 4"/>
            <p:cNvSpPr txBox="1"/>
            <p:nvPr/>
          </p:nvSpPr>
          <p:spPr>
            <a:xfrm>
              <a:off x="-863600" y="2139594"/>
              <a:ext cx="22354798" cy="4181347"/>
            </a:xfrm>
            <a:prstGeom prst="rect">
              <a:avLst/>
            </a:prstGeom>
          </p:spPr>
          <p:txBody>
            <a:bodyPr wrap="square" lIns="0" tIns="0" rIns="0" bIns="0" rtlCol="0" anchor="t">
              <a:spAutoFit/>
            </a:bodyPr>
            <a:lstStyle/>
            <a:p>
              <a:r>
                <a:rPr lang="en-US" sz="4000" b="1" dirty="0">
                  <a:latin typeface="Arial Black" panose="020B0A04020102020204" pitchFamily="34" charset="0"/>
                </a:rPr>
                <a:t>OVERVIEW (FOR THE REMAINING YEAR):</a:t>
              </a:r>
            </a:p>
            <a:p>
              <a:r>
                <a:rPr lang="en-US" sz="4800" dirty="0"/>
                <a:t>Keeping track for next months based on revenues and expenses, budget will be allocated accordingly to various sectors of employment to effectively keep the business running. This budget will subsequently be adjusted (deducted based on expenses, growth based on income and revenue) </a:t>
              </a:r>
              <a:r>
                <a:rPr lang="en-US" sz="4800" dirty="0" err="1"/>
                <a:t>accordibly</a:t>
              </a:r>
              <a:r>
                <a:rPr lang="en-US" sz="4800" dirty="0"/>
                <a:t>.</a:t>
              </a: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29000" y="4229100"/>
            <a:ext cx="11225841" cy="1985586"/>
            <a:chOff x="0" y="0"/>
            <a:chExt cx="14967788" cy="2647448"/>
          </a:xfrm>
        </p:grpSpPr>
        <p:sp>
          <p:nvSpPr>
            <p:cNvPr id="3" name="TextBox 3"/>
            <p:cNvSpPr txBox="1"/>
            <p:nvPr/>
          </p:nvSpPr>
          <p:spPr>
            <a:xfrm>
              <a:off x="0" y="0"/>
              <a:ext cx="14967788" cy="1714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Financial Statements</a:t>
              </a:r>
            </a:p>
          </p:txBody>
        </p:sp>
        <p:sp>
          <p:nvSpPr>
            <p:cNvPr id="4" name="TextBox 4"/>
            <p:cNvSpPr txBox="1"/>
            <p:nvPr/>
          </p:nvSpPr>
          <p:spPr>
            <a:xfrm>
              <a:off x="0" y="1904252"/>
              <a:ext cx="14967788" cy="743196"/>
            </a:xfrm>
            <a:prstGeom prst="rect">
              <a:avLst/>
            </a:prstGeom>
          </p:spPr>
          <p:txBody>
            <a:bodyPr lIns="0" tIns="0" rIns="0" bIns="0" rtlCol="0" anchor="t">
              <a:spAutoFit/>
            </a:bodyPr>
            <a:lstStyle/>
            <a:p>
              <a:pPr algn="l">
                <a:lnSpc>
                  <a:spcPts val="4759"/>
                </a:lnSpc>
              </a:pPr>
              <a:r>
                <a:rPr lang="en-US" sz="3399" u="none" dirty="0" smtClean="0">
                  <a:solidFill>
                    <a:srgbClr val="2A2E3A"/>
                  </a:solidFill>
                  <a:latin typeface="Helios"/>
                  <a:ea typeface="Helios"/>
                  <a:cs typeface="Helios"/>
                  <a:sym typeface="Helios"/>
                </a:rPr>
                <a:t> </a:t>
              </a:r>
              <a:endParaRPr lang="en-US" sz="3399" u="none" dirty="0">
                <a:solidFill>
                  <a:srgbClr val="2A2E3A"/>
                </a:solidFill>
                <a:latin typeface="Helios"/>
                <a:ea typeface="Helios"/>
                <a:cs typeface="Helios"/>
                <a:sym typeface="Helios"/>
              </a:endParaRP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1225841" cy="1999055"/>
            <a:chOff x="0" y="0"/>
            <a:chExt cx="14967788" cy="2665406"/>
          </a:xfrm>
        </p:grpSpPr>
        <p:sp>
          <p:nvSpPr>
            <p:cNvPr id="3" name="TextBox 3"/>
            <p:cNvSpPr txBox="1"/>
            <p:nvPr/>
          </p:nvSpPr>
          <p:spPr>
            <a:xfrm>
              <a:off x="0" y="0"/>
              <a:ext cx="14967788" cy="1714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Financial Statements</a:t>
              </a:r>
            </a:p>
          </p:txBody>
        </p:sp>
        <p:sp>
          <p:nvSpPr>
            <p:cNvPr id="4" name="TextBox 4"/>
            <p:cNvSpPr txBox="1"/>
            <p:nvPr/>
          </p:nvSpPr>
          <p:spPr>
            <a:xfrm>
              <a:off x="0" y="1904252"/>
              <a:ext cx="14967788"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Briefly elaborate on what you want to discuss.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cap="sq">
              <a:solidFill>
                <a:srgbClr val="2A2E3A"/>
              </a:solidFill>
              <a:prstDash val="solid"/>
              <a:miter/>
            </a:ln>
          </p:spPr>
        </p:sp>
        <p:sp>
          <p:nvSpPr>
            <p:cNvPr id="7" name="TextBox 7"/>
            <p:cNvSpPr txBox="1"/>
            <p:nvPr/>
          </p:nvSpPr>
          <p:spPr>
            <a:xfrm>
              <a:off x="0" y="-38100"/>
              <a:ext cx="2314464" cy="1354067"/>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tretch>
            <a:fillRect/>
          </a:stretch>
        </p:blipFill>
        <p:spPr>
          <a:xfrm>
            <a:off x="965667" y="3553138"/>
            <a:ext cx="8913798" cy="5113102"/>
          </a:xfrm>
          <a:prstGeom prst="rect">
            <a:avLst/>
          </a:prstGeom>
        </p:spPr>
      </p:pic>
      <p:grpSp>
        <p:nvGrpSpPr>
          <p:cNvPr id="9" name="Group 9"/>
          <p:cNvGrpSpPr/>
          <p:nvPr/>
        </p:nvGrpSpPr>
        <p:grpSpPr>
          <a:xfrm>
            <a:off x="10578292" y="3796968"/>
            <a:ext cx="6681008" cy="4625444"/>
            <a:chOff x="0" y="0"/>
            <a:chExt cx="8908010" cy="6167258"/>
          </a:xfrm>
        </p:grpSpPr>
        <p:sp>
          <p:nvSpPr>
            <p:cNvPr id="10" name="TextBox 10"/>
            <p:cNvSpPr txBox="1"/>
            <p:nvPr/>
          </p:nvSpPr>
          <p:spPr>
            <a:xfrm>
              <a:off x="0" y="766159"/>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10 Billion</a:t>
              </a:r>
            </a:p>
          </p:txBody>
        </p:sp>
        <p:sp>
          <p:nvSpPr>
            <p:cNvPr id="11" name="TextBox 11"/>
            <p:cNvSpPr txBox="1"/>
            <p:nvPr/>
          </p:nvSpPr>
          <p:spPr>
            <a:xfrm>
              <a:off x="0" y="-47625"/>
              <a:ext cx="8908010" cy="525145"/>
            </a:xfrm>
            <a:prstGeom prst="rect">
              <a:avLst/>
            </a:prstGeom>
          </p:spPr>
          <p:txBody>
            <a:bodyPr lIns="0" tIns="0" rIns="0" bIns="0" rtlCol="0" anchor="t">
              <a:spAutoFit/>
            </a:bodyPr>
            <a:lstStyle/>
            <a:p>
              <a:pPr algn="l">
                <a:lnSpc>
                  <a:spcPts val="3359"/>
                </a:lnSpc>
              </a:pPr>
              <a:r>
                <a:rPr lang="en-US" sz="2400">
                  <a:solidFill>
                    <a:srgbClr val="2A2E3A"/>
                  </a:solidFill>
                  <a:latin typeface="Helios"/>
                  <a:ea typeface="Helios"/>
                  <a:cs typeface="Helios"/>
                  <a:sym typeface="Helios"/>
                </a:rPr>
                <a:t>Monthly Revenue:</a:t>
              </a:r>
            </a:p>
          </p:txBody>
        </p:sp>
        <p:sp>
          <p:nvSpPr>
            <p:cNvPr id="12" name="AutoShape 12"/>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13" name="AutoShape 13"/>
            <p:cNvSpPr/>
            <p:nvPr/>
          </p:nvSpPr>
          <p:spPr>
            <a:xfrm>
              <a:off x="0" y="4252135"/>
              <a:ext cx="8656320" cy="0"/>
            </a:xfrm>
            <a:prstGeom prst="line">
              <a:avLst/>
            </a:prstGeom>
            <a:ln w="12700" cap="flat">
              <a:solidFill>
                <a:srgbClr val="2A2E3A"/>
              </a:solidFill>
              <a:prstDash val="solid"/>
              <a:headEnd type="none" w="sm" len="sm"/>
              <a:tailEnd type="none" w="sm" len="sm"/>
            </a:ln>
          </p:spPr>
        </p:sp>
        <p:sp>
          <p:nvSpPr>
            <p:cNvPr id="14" name="TextBox 14"/>
            <p:cNvSpPr txBox="1"/>
            <p:nvPr/>
          </p:nvSpPr>
          <p:spPr>
            <a:xfrm>
              <a:off x="0" y="3115871"/>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$100,000</a:t>
              </a:r>
            </a:p>
          </p:txBody>
        </p:sp>
        <p:sp>
          <p:nvSpPr>
            <p:cNvPr id="15" name="TextBox 15"/>
            <p:cNvSpPr txBox="1"/>
            <p:nvPr/>
          </p:nvSpPr>
          <p:spPr>
            <a:xfrm>
              <a:off x="0" y="2302087"/>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Average Revenue/Customer:</a:t>
              </a:r>
            </a:p>
          </p:txBody>
        </p:sp>
        <p:sp>
          <p:nvSpPr>
            <p:cNvPr id="16" name="TextBox 16"/>
            <p:cNvSpPr txBox="1"/>
            <p:nvPr/>
          </p:nvSpPr>
          <p:spPr>
            <a:xfrm>
              <a:off x="0" y="5465583"/>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50%</a:t>
              </a:r>
            </a:p>
          </p:txBody>
        </p:sp>
        <p:sp>
          <p:nvSpPr>
            <p:cNvPr id="17" name="TextBox 17"/>
            <p:cNvSpPr txBox="1"/>
            <p:nvPr/>
          </p:nvSpPr>
          <p:spPr>
            <a:xfrm>
              <a:off x="0" y="4651800"/>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Monthly Revenue Growth:</a:t>
              </a: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extLst>
      <p:ext uri="{BB962C8B-B14F-4D97-AF65-F5344CB8AC3E}">
        <p14:creationId xmlns:p14="http://schemas.microsoft.com/office/powerpoint/2010/main" val="251365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1225841" cy="1999055"/>
            <a:chOff x="0" y="0"/>
            <a:chExt cx="14967788" cy="2665406"/>
          </a:xfrm>
        </p:grpSpPr>
        <p:sp>
          <p:nvSpPr>
            <p:cNvPr id="3" name="TextBox 3"/>
            <p:cNvSpPr txBox="1"/>
            <p:nvPr/>
          </p:nvSpPr>
          <p:spPr>
            <a:xfrm>
              <a:off x="0" y="0"/>
              <a:ext cx="14967788" cy="1714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Financial Statements</a:t>
              </a:r>
            </a:p>
          </p:txBody>
        </p:sp>
        <p:sp>
          <p:nvSpPr>
            <p:cNvPr id="4" name="TextBox 4"/>
            <p:cNvSpPr txBox="1"/>
            <p:nvPr/>
          </p:nvSpPr>
          <p:spPr>
            <a:xfrm>
              <a:off x="0" y="1904252"/>
              <a:ext cx="14967788"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Briefly elaborate on what you want to discuss.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cap="sq">
              <a:solidFill>
                <a:srgbClr val="2A2E3A"/>
              </a:solidFill>
              <a:prstDash val="solid"/>
              <a:miter/>
            </a:ln>
          </p:spPr>
        </p:sp>
        <p:sp>
          <p:nvSpPr>
            <p:cNvPr id="7" name="TextBox 7"/>
            <p:cNvSpPr txBox="1"/>
            <p:nvPr/>
          </p:nvSpPr>
          <p:spPr>
            <a:xfrm>
              <a:off x="0" y="-38100"/>
              <a:ext cx="2314464" cy="1354067"/>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tretch>
            <a:fillRect/>
          </a:stretch>
        </p:blipFill>
        <p:spPr>
          <a:xfrm>
            <a:off x="965667" y="3553138"/>
            <a:ext cx="8913798" cy="5113102"/>
          </a:xfrm>
          <a:prstGeom prst="rect">
            <a:avLst/>
          </a:prstGeom>
        </p:spPr>
      </p:pic>
      <p:grpSp>
        <p:nvGrpSpPr>
          <p:cNvPr id="9" name="Group 9"/>
          <p:cNvGrpSpPr/>
          <p:nvPr/>
        </p:nvGrpSpPr>
        <p:grpSpPr>
          <a:xfrm>
            <a:off x="10578292" y="3796968"/>
            <a:ext cx="6681008" cy="4625444"/>
            <a:chOff x="0" y="0"/>
            <a:chExt cx="8908010" cy="6167258"/>
          </a:xfrm>
        </p:grpSpPr>
        <p:sp>
          <p:nvSpPr>
            <p:cNvPr id="10" name="TextBox 10"/>
            <p:cNvSpPr txBox="1"/>
            <p:nvPr/>
          </p:nvSpPr>
          <p:spPr>
            <a:xfrm>
              <a:off x="0" y="766159"/>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10 Billion</a:t>
              </a:r>
            </a:p>
          </p:txBody>
        </p:sp>
        <p:sp>
          <p:nvSpPr>
            <p:cNvPr id="11" name="TextBox 11"/>
            <p:cNvSpPr txBox="1"/>
            <p:nvPr/>
          </p:nvSpPr>
          <p:spPr>
            <a:xfrm>
              <a:off x="0" y="-47625"/>
              <a:ext cx="8908010" cy="525145"/>
            </a:xfrm>
            <a:prstGeom prst="rect">
              <a:avLst/>
            </a:prstGeom>
          </p:spPr>
          <p:txBody>
            <a:bodyPr lIns="0" tIns="0" rIns="0" bIns="0" rtlCol="0" anchor="t">
              <a:spAutoFit/>
            </a:bodyPr>
            <a:lstStyle/>
            <a:p>
              <a:pPr algn="l">
                <a:lnSpc>
                  <a:spcPts val="3359"/>
                </a:lnSpc>
              </a:pPr>
              <a:r>
                <a:rPr lang="en-US" sz="2400">
                  <a:solidFill>
                    <a:srgbClr val="2A2E3A"/>
                  </a:solidFill>
                  <a:latin typeface="Helios"/>
                  <a:ea typeface="Helios"/>
                  <a:cs typeface="Helios"/>
                  <a:sym typeface="Helios"/>
                </a:rPr>
                <a:t>Monthly Revenue:</a:t>
              </a:r>
            </a:p>
          </p:txBody>
        </p:sp>
        <p:sp>
          <p:nvSpPr>
            <p:cNvPr id="12" name="AutoShape 12"/>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13" name="AutoShape 13"/>
            <p:cNvSpPr/>
            <p:nvPr/>
          </p:nvSpPr>
          <p:spPr>
            <a:xfrm>
              <a:off x="0" y="4252135"/>
              <a:ext cx="8656320" cy="0"/>
            </a:xfrm>
            <a:prstGeom prst="line">
              <a:avLst/>
            </a:prstGeom>
            <a:ln w="12700" cap="flat">
              <a:solidFill>
                <a:srgbClr val="2A2E3A"/>
              </a:solidFill>
              <a:prstDash val="solid"/>
              <a:headEnd type="none" w="sm" len="sm"/>
              <a:tailEnd type="none" w="sm" len="sm"/>
            </a:ln>
          </p:spPr>
        </p:sp>
        <p:sp>
          <p:nvSpPr>
            <p:cNvPr id="14" name="TextBox 14"/>
            <p:cNvSpPr txBox="1"/>
            <p:nvPr/>
          </p:nvSpPr>
          <p:spPr>
            <a:xfrm>
              <a:off x="0" y="3115871"/>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$100,000</a:t>
              </a:r>
            </a:p>
          </p:txBody>
        </p:sp>
        <p:sp>
          <p:nvSpPr>
            <p:cNvPr id="15" name="TextBox 15"/>
            <p:cNvSpPr txBox="1"/>
            <p:nvPr/>
          </p:nvSpPr>
          <p:spPr>
            <a:xfrm>
              <a:off x="0" y="2302087"/>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Average Revenue/Customer:</a:t>
              </a:r>
            </a:p>
          </p:txBody>
        </p:sp>
        <p:sp>
          <p:nvSpPr>
            <p:cNvPr id="16" name="TextBox 16"/>
            <p:cNvSpPr txBox="1"/>
            <p:nvPr/>
          </p:nvSpPr>
          <p:spPr>
            <a:xfrm>
              <a:off x="0" y="5465583"/>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50%</a:t>
              </a:r>
            </a:p>
          </p:txBody>
        </p:sp>
        <p:sp>
          <p:nvSpPr>
            <p:cNvPr id="17" name="TextBox 17"/>
            <p:cNvSpPr txBox="1"/>
            <p:nvPr/>
          </p:nvSpPr>
          <p:spPr>
            <a:xfrm>
              <a:off x="0" y="4651800"/>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Monthly Revenue Growth:</a:t>
              </a: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extLst>
      <p:ext uri="{BB962C8B-B14F-4D97-AF65-F5344CB8AC3E}">
        <p14:creationId xmlns:p14="http://schemas.microsoft.com/office/powerpoint/2010/main" val="140564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1225841" cy="1999055"/>
            <a:chOff x="0" y="0"/>
            <a:chExt cx="14967788" cy="2665406"/>
          </a:xfrm>
        </p:grpSpPr>
        <p:sp>
          <p:nvSpPr>
            <p:cNvPr id="3" name="TextBox 3"/>
            <p:cNvSpPr txBox="1"/>
            <p:nvPr/>
          </p:nvSpPr>
          <p:spPr>
            <a:xfrm>
              <a:off x="0" y="0"/>
              <a:ext cx="14967788" cy="1714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Financial Statements</a:t>
              </a:r>
            </a:p>
          </p:txBody>
        </p:sp>
        <p:sp>
          <p:nvSpPr>
            <p:cNvPr id="4" name="TextBox 4"/>
            <p:cNvSpPr txBox="1"/>
            <p:nvPr/>
          </p:nvSpPr>
          <p:spPr>
            <a:xfrm>
              <a:off x="0" y="1904252"/>
              <a:ext cx="14967788"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Briefly elaborate on what you want to discuss.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cap="sq">
              <a:solidFill>
                <a:srgbClr val="2A2E3A"/>
              </a:solidFill>
              <a:prstDash val="solid"/>
              <a:miter/>
            </a:ln>
          </p:spPr>
        </p:sp>
        <p:sp>
          <p:nvSpPr>
            <p:cNvPr id="7" name="TextBox 7"/>
            <p:cNvSpPr txBox="1"/>
            <p:nvPr/>
          </p:nvSpPr>
          <p:spPr>
            <a:xfrm>
              <a:off x="0" y="-38100"/>
              <a:ext cx="2314464" cy="1354067"/>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tretch>
            <a:fillRect/>
          </a:stretch>
        </p:blipFill>
        <p:spPr>
          <a:xfrm>
            <a:off x="965667" y="3553138"/>
            <a:ext cx="8913798" cy="5113102"/>
          </a:xfrm>
          <a:prstGeom prst="rect">
            <a:avLst/>
          </a:prstGeom>
        </p:spPr>
      </p:pic>
      <p:grpSp>
        <p:nvGrpSpPr>
          <p:cNvPr id="9" name="Group 9"/>
          <p:cNvGrpSpPr/>
          <p:nvPr/>
        </p:nvGrpSpPr>
        <p:grpSpPr>
          <a:xfrm>
            <a:off x="10578292" y="3796968"/>
            <a:ext cx="6681008" cy="4625444"/>
            <a:chOff x="0" y="0"/>
            <a:chExt cx="8908010" cy="6167258"/>
          </a:xfrm>
        </p:grpSpPr>
        <p:sp>
          <p:nvSpPr>
            <p:cNvPr id="10" name="TextBox 10"/>
            <p:cNvSpPr txBox="1"/>
            <p:nvPr/>
          </p:nvSpPr>
          <p:spPr>
            <a:xfrm>
              <a:off x="0" y="766159"/>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10 Billion</a:t>
              </a:r>
            </a:p>
          </p:txBody>
        </p:sp>
        <p:sp>
          <p:nvSpPr>
            <p:cNvPr id="11" name="TextBox 11"/>
            <p:cNvSpPr txBox="1"/>
            <p:nvPr/>
          </p:nvSpPr>
          <p:spPr>
            <a:xfrm>
              <a:off x="0" y="-47625"/>
              <a:ext cx="8908010" cy="525145"/>
            </a:xfrm>
            <a:prstGeom prst="rect">
              <a:avLst/>
            </a:prstGeom>
          </p:spPr>
          <p:txBody>
            <a:bodyPr lIns="0" tIns="0" rIns="0" bIns="0" rtlCol="0" anchor="t">
              <a:spAutoFit/>
            </a:bodyPr>
            <a:lstStyle/>
            <a:p>
              <a:pPr algn="l">
                <a:lnSpc>
                  <a:spcPts val="3359"/>
                </a:lnSpc>
              </a:pPr>
              <a:r>
                <a:rPr lang="en-US" sz="2400">
                  <a:solidFill>
                    <a:srgbClr val="2A2E3A"/>
                  </a:solidFill>
                  <a:latin typeface="Helios"/>
                  <a:ea typeface="Helios"/>
                  <a:cs typeface="Helios"/>
                  <a:sym typeface="Helios"/>
                </a:rPr>
                <a:t>Monthly Revenue:</a:t>
              </a:r>
            </a:p>
          </p:txBody>
        </p:sp>
        <p:sp>
          <p:nvSpPr>
            <p:cNvPr id="12" name="AutoShape 12"/>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13" name="AutoShape 13"/>
            <p:cNvSpPr/>
            <p:nvPr/>
          </p:nvSpPr>
          <p:spPr>
            <a:xfrm>
              <a:off x="0" y="4252135"/>
              <a:ext cx="8656320" cy="0"/>
            </a:xfrm>
            <a:prstGeom prst="line">
              <a:avLst/>
            </a:prstGeom>
            <a:ln w="12700" cap="flat">
              <a:solidFill>
                <a:srgbClr val="2A2E3A"/>
              </a:solidFill>
              <a:prstDash val="solid"/>
              <a:headEnd type="none" w="sm" len="sm"/>
              <a:tailEnd type="none" w="sm" len="sm"/>
            </a:ln>
          </p:spPr>
        </p:sp>
        <p:sp>
          <p:nvSpPr>
            <p:cNvPr id="14" name="TextBox 14"/>
            <p:cNvSpPr txBox="1"/>
            <p:nvPr/>
          </p:nvSpPr>
          <p:spPr>
            <a:xfrm>
              <a:off x="0" y="3115871"/>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$100,000</a:t>
              </a:r>
            </a:p>
          </p:txBody>
        </p:sp>
        <p:sp>
          <p:nvSpPr>
            <p:cNvPr id="15" name="TextBox 15"/>
            <p:cNvSpPr txBox="1"/>
            <p:nvPr/>
          </p:nvSpPr>
          <p:spPr>
            <a:xfrm>
              <a:off x="0" y="2302087"/>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Average Revenue/Customer:</a:t>
              </a:r>
            </a:p>
          </p:txBody>
        </p:sp>
        <p:sp>
          <p:nvSpPr>
            <p:cNvPr id="16" name="TextBox 16"/>
            <p:cNvSpPr txBox="1"/>
            <p:nvPr/>
          </p:nvSpPr>
          <p:spPr>
            <a:xfrm>
              <a:off x="0" y="5465583"/>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a:solidFill>
                    <a:srgbClr val="2A2E3A"/>
                  </a:solidFill>
                  <a:latin typeface="Helios Bold"/>
                  <a:ea typeface="Helios Bold"/>
                  <a:cs typeface="Helios Bold"/>
                  <a:sym typeface="Helios Bold"/>
                </a:rPr>
                <a:t>50%</a:t>
              </a:r>
            </a:p>
          </p:txBody>
        </p:sp>
        <p:sp>
          <p:nvSpPr>
            <p:cNvPr id="17" name="TextBox 17"/>
            <p:cNvSpPr txBox="1"/>
            <p:nvPr/>
          </p:nvSpPr>
          <p:spPr>
            <a:xfrm>
              <a:off x="0" y="4651800"/>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Monthly Revenue Growth:</a:t>
              </a: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58760" y="1028700"/>
            <a:ext cx="1259047" cy="1259042"/>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4775" r="-28703" b="-43921"/>
              </a:stretch>
            </a:blipFill>
          </p:spPr>
        </p:sp>
      </p:grpSp>
      <p:grpSp>
        <p:nvGrpSpPr>
          <p:cNvPr id="4" name="Group 4"/>
          <p:cNvGrpSpPr/>
          <p:nvPr/>
        </p:nvGrpSpPr>
        <p:grpSpPr>
          <a:xfrm>
            <a:off x="9858760" y="2699168"/>
            <a:ext cx="1259047" cy="1259042"/>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2090" r="-18464" b="-8895"/>
              </a:stretch>
            </a:blipFill>
          </p:spPr>
        </p:sp>
      </p:grpSp>
      <p:grpSp>
        <p:nvGrpSpPr>
          <p:cNvPr id="6" name="Group 6"/>
          <p:cNvGrpSpPr/>
          <p:nvPr/>
        </p:nvGrpSpPr>
        <p:grpSpPr>
          <a:xfrm>
            <a:off x="9858760" y="6256618"/>
            <a:ext cx="1259047" cy="1259042"/>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5365" t="-19556" b="-18347"/>
              </a:stretch>
            </a:blipFill>
          </p:spPr>
        </p:sp>
      </p:grpSp>
      <p:grpSp>
        <p:nvGrpSpPr>
          <p:cNvPr id="8" name="Group 8"/>
          <p:cNvGrpSpPr/>
          <p:nvPr/>
        </p:nvGrpSpPr>
        <p:grpSpPr>
          <a:xfrm>
            <a:off x="9858760" y="4513979"/>
            <a:ext cx="1259047" cy="1259042"/>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25047" b="-25047"/>
              </a:stretch>
            </a:blipFill>
          </p:spPr>
        </p:sp>
      </p:grpSp>
      <p:grpSp>
        <p:nvGrpSpPr>
          <p:cNvPr id="10" name="Group 10"/>
          <p:cNvGrpSpPr/>
          <p:nvPr/>
        </p:nvGrpSpPr>
        <p:grpSpPr>
          <a:xfrm>
            <a:off x="9858760" y="7999258"/>
            <a:ext cx="1259047" cy="1259042"/>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9266" t="-8022" r="-11689"/>
              </a:stretch>
            </a:blipFill>
          </p:spPr>
        </p:sp>
      </p:grpSp>
      <p:grpSp>
        <p:nvGrpSpPr>
          <p:cNvPr id="12" name="Group 12"/>
          <p:cNvGrpSpPr/>
          <p:nvPr/>
        </p:nvGrpSpPr>
        <p:grpSpPr>
          <a:xfrm>
            <a:off x="-1287623" y="9258300"/>
            <a:ext cx="5765006" cy="1028700"/>
            <a:chOff x="0" y="0"/>
            <a:chExt cx="7686674" cy="1371600"/>
          </a:xfrm>
        </p:grpSpPr>
        <p:grpSp>
          <p:nvGrpSpPr>
            <p:cNvPr id="13" name="Group 13"/>
            <p:cNvGrpSpPr/>
            <p:nvPr/>
          </p:nvGrpSpPr>
          <p:grpSpPr>
            <a:xfrm>
              <a:off x="0" y="0"/>
              <a:ext cx="7686674" cy="1371600"/>
              <a:chOff x="0" y="0"/>
              <a:chExt cx="1049690" cy="187305"/>
            </a:xfrm>
          </p:grpSpPr>
          <p:sp>
            <p:nvSpPr>
              <p:cNvPr id="14" name="Freeform 1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5" name="TextBox 1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17" name="Group 17"/>
          <p:cNvGrpSpPr/>
          <p:nvPr/>
        </p:nvGrpSpPr>
        <p:grpSpPr>
          <a:xfrm>
            <a:off x="1028700" y="1028700"/>
            <a:ext cx="7371857" cy="5365691"/>
            <a:chOff x="0" y="0"/>
            <a:chExt cx="9829143" cy="7154255"/>
          </a:xfrm>
        </p:grpSpPr>
        <p:sp>
          <p:nvSpPr>
            <p:cNvPr id="18" name="TextBox 18"/>
            <p:cNvSpPr txBox="1"/>
            <p:nvPr/>
          </p:nvSpPr>
          <p:spPr>
            <a:xfrm>
              <a:off x="0" y="0"/>
              <a:ext cx="9829143" cy="5143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Our Management Team</a:t>
              </a:r>
            </a:p>
          </p:txBody>
        </p:sp>
        <p:sp>
          <p:nvSpPr>
            <p:cNvPr id="19" name="TextBox 19"/>
            <p:cNvSpPr txBox="1"/>
            <p:nvPr/>
          </p:nvSpPr>
          <p:spPr>
            <a:xfrm>
              <a:off x="0" y="5593001"/>
              <a:ext cx="7570122" cy="1561254"/>
            </a:xfrm>
            <a:prstGeom prst="rect">
              <a:avLst/>
            </a:prstGeom>
          </p:spPr>
          <p:txBody>
            <a:bodyPr lIns="0" tIns="0" rIns="0" bIns="0" rtlCol="0" anchor="t">
              <a:spAutoFit/>
            </a:bodyPr>
            <a:lstStyle/>
            <a:p>
              <a:pPr algn="l">
                <a:lnSpc>
                  <a:spcPts val="4759"/>
                </a:lnSpc>
              </a:pPr>
              <a:r>
                <a:rPr lang="en-US" sz="3399">
                  <a:solidFill>
                    <a:srgbClr val="2A2E3A"/>
                  </a:solidFill>
                  <a:latin typeface="Helios"/>
                  <a:ea typeface="Helios"/>
                  <a:cs typeface="Helios"/>
                  <a:sym typeface="Helios"/>
                </a:rPr>
                <a:t>Striving For Excellence And Reaching New Heights</a:t>
              </a:r>
            </a:p>
          </p:txBody>
        </p:sp>
      </p:grpSp>
      <p:grpSp>
        <p:nvGrpSpPr>
          <p:cNvPr id="20" name="Group 20"/>
          <p:cNvGrpSpPr/>
          <p:nvPr/>
        </p:nvGrpSpPr>
        <p:grpSpPr>
          <a:xfrm>
            <a:off x="12050656" y="1155819"/>
            <a:ext cx="5208644" cy="971784"/>
            <a:chOff x="0" y="0"/>
            <a:chExt cx="6944859" cy="1295712"/>
          </a:xfrm>
        </p:grpSpPr>
        <p:sp>
          <p:nvSpPr>
            <p:cNvPr id="21" name="TextBox 21"/>
            <p:cNvSpPr txBox="1"/>
            <p:nvPr/>
          </p:nvSpPr>
          <p:spPr>
            <a:xfrm>
              <a:off x="0" y="-19050"/>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2A2E3A"/>
                  </a:solidFill>
                  <a:latin typeface="Helios Bold"/>
                  <a:ea typeface="Helios Bold"/>
                  <a:cs typeface="Helios Bold"/>
                  <a:sym typeface="Helios Bold"/>
                </a:rPr>
                <a:t>Shubair Hyder</a:t>
              </a:r>
            </a:p>
          </p:txBody>
        </p:sp>
        <p:sp>
          <p:nvSpPr>
            <p:cNvPr id="22" name="TextBox 22"/>
            <p:cNvSpPr txBox="1"/>
            <p:nvPr/>
          </p:nvSpPr>
          <p:spPr>
            <a:xfrm>
              <a:off x="0" y="770567"/>
              <a:ext cx="6944859"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Chief Executive Officer</a:t>
              </a:r>
            </a:p>
          </p:txBody>
        </p:sp>
      </p:grpSp>
      <p:grpSp>
        <p:nvGrpSpPr>
          <p:cNvPr id="23" name="Group 23"/>
          <p:cNvGrpSpPr/>
          <p:nvPr/>
        </p:nvGrpSpPr>
        <p:grpSpPr>
          <a:xfrm>
            <a:off x="12050656" y="2898458"/>
            <a:ext cx="5208644" cy="971784"/>
            <a:chOff x="0" y="0"/>
            <a:chExt cx="6944859" cy="1295712"/>
          </a:xfrm>
        </p:grpSpPr>
        <p:sp>
          <p:nvSpPr>
            <p:cNvPr id="24" name="TextBox 24"/>
            <p:cNvSpPr txBox="1"/>
            <p:nvPr/>
          </p:nvSpPr>
          <p:spPr>
            <a:xfrm>
              <a:off x="0" y="-19050"/>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2A2E3A"/>
                  </a:solidFill>
                  <a:latin typeface="Helios Bold"/>
                  <a:ea typeface="Helios Bold"/>
                  <a:cs typeface="Helios Bold"/>
                  <a:sym typeface="Helios Bold"/>
                </a:rPr>
                <a:t>Moiz Sheikh</a:t>
              </a:r>
            </a:p>
          </p:txBody>
        </p:sp>
        <p:sp>
          <p:nvSpPr>
            <p:cNvPr id="25" name="TextBox 25"/>
            <p:cNvSpPr txBox="1"/>
            <p:nvPr/>
          </p:nvSpPr>
          <p:spPr>
            <a:xfrm>
              <a:off x="0" y="770567"/>
              <a:ext cx="6944859"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Chief Finance Officer</a:t>
              </a:r>
            </a:p>
          </p:txBody>
        </p:sp>
      </p:grpSp>
      <p:grpSp>
        <p:nvGrpSpPr>
          <p:cNvPr id="26" name="Group 26"/>
          <p:cNvGrpSpPr/>
          <p:nvPr/>
        </p:nvGrpSpPr>
        <p:grpSpPr>
          <a:xfrm>
            <a:off x="12050656" y="4641098"/>
            <a:ext cx="5208644" cy="971784"/>
            <a:chOff x="0" y="0"/>
            <a:chExt cx="6944859" cy="1295712"/>
          </a:xfrm>
        </p:grpSpPr>
        <p:sp>
          <p:nvSpPr>
            <p:cNvPr id="27" name="TextBox 27"/>
            <p:cNvSpPr txBox="1"/>
            <p:nvPr/>
          </p:nvSpPr>
          <p:spPr>
            <a:xfrm>
              <a:off x="0" y="-19050"/>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2A2E3A"/>
                  </a:solidFill>
                  <a:latin typeface="Helios Bold"/>
                  <a:ea typeface="Helios Bold"/>
                  <a:cs typeface="Helios Bold"/>
                  <a:sym typeface="Helios Bold"/>
                </a:rPr>
                <a:t>Zubair  Ahmed</a:t>
              </a:r>
            </a:p>
          </p:txBody>
        </p:sp>
        <p:sp>
          <p:nvSpPr>
            <p:cNvPr id="28" name="TextBox 28"/>
            <p:cNvSpPr txBox="1"/>
            <p:nvPr/>
          </p:nvSpPr>
          <p:spPr>
            <a:xfrm>
              <a:off x="0" y="770567"/>
              <a:ext cx="6944859"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Director</a:t>
              </a:r>
            </a:p>
          </p:txBody>
        </p:sp>
      </p:grpSp>
      <p:grpSp>
        <p:nvGrpSpPr>
          <p:cNvPr id="29" name="Group 29"/>
          <p:cNvGrpSpPr/>
          <p:nvPr/>
        </p:nvGrpSpPr>
        <p:grpSpPr>
          <a:xfrm>
            <a:off x="12050656" y="6383737"/>
            <a:ext cx="5208644" cy="971784"/>
            <a:chOff x="0" y="0"/>
            <a:chExt cx="6944859" cy="1295712"/>
          </a:xfrm>
        </p:grpSpPr>
        <p:sp>
          <p:nvSpPr>
            <p:cNvPr id="30" name="TextBox 30"/>
            <p:cNvSpPr txBox="1"/>
            <p:nvPr/>
          </p:nvSpPr>
          <p:spPr>
            <a:xfrm>
              <a:off x="0" y="-19050"/>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2A2E3A"/>
                  </a:solidFill>
                  <a:latin typeface="Helios Bold"/>
                  <a:ea typeface="Helios Bold"/>
                  <a:cs typeface="Helios Bold"/>
                  <a:sym typeface="Helios Bold"/>
                </a:rPr>
                <a:t>Awais Sheikh</a:t>
              </a:r>
            </a:p>
          </p:txBody>
        </p:sp>
        <p:sp>
          <p:nvSpPr>
            <p:cNvPr id="31" name="TextBox 31"/>
            <p:cNvSpPr txBox="1"/>
            <p:nvPr/>
          </p:nvSpPr>
          <p:spPr>
            <a:xfrm>
              <a:off x="0" y="770567"/>
              <a:ext cx="6944859"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Accountant</a:t>
              </a:r>
            </a:p>
          </p:txBody>
        </p:sp>
      </p:grpSp>
      <p:grpSp>
        <p:nvGrpSpPr>
          <p:cNvPr id="32" name="Group 32"/>
          <p:cNvGrpSpPr/>
          <p:nvPr/>
        </p:nvGrpSpPr>
        <p:grpSpPr>
          <a:xfrm>
            <a:off x="12050656" y="8126377"/>
            <a:ext cx="5208644" cy="971784"/>
            <a:chOff x="0" y="0"/>
            <a:chExt cx="6944859" cy="1295712"/>
          </a:xfrm>
        </p:grpSpPr>
        <p:sp>
          <p:nvSpPr>
            <p:cNvPr id="33" name="TextBox 33"/>
            <p:cNvSpPr txBox="1"/>
            <p:nvPr/>
          </p:nvSpPr>
          <p:spPr>
            <a:xfrm>
              <a:off x="0" y="-19050"/>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2A2E3A"/>
                  </a:solidFill>
                  <a:latin typeface="Helios Bold"/>
                  <a:ea typeface="Helios Bold"/>
                  <a:cs typeface="Helios Bold"/>
                  <a:sym typeface="Helios Bold"/>
                </a:rPr>
                <a:t>Zain Saqib</a:t>
              </a:r>
            </a:p>
          </p:txBody>
        </p:sp>
        <p:sp>
          <p:nvSpPr>
            <p:cNvPr id="34" name="TextBox 34"/>
            <p:cNvSpPr txBox="1"/>
            <p:nvPr/>
          </p:nvSpPr>
          <p:spPr>
            <a:xfrm>
              <a:off x="0" y="770567"/>
              <a:ext cx="6944859"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Finance Manager</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05334"/>
            <a:ext cx="4465420" cy="401710"/>
            <a:chOff x="0" y="0"/>
            <a:chExt cx="5953893" cy="535614"/>
          </a:xfrm>
        </p:grpSpPr>
        <p:sp>
          <p:nvSpPr>
            <p:cNvPr id="3" name="Freeform 3"/>
            <p:cNvSpPr/>
            <p:nvPr/>
          </p:nvSpPr>
          <p:spPr>
            <a:xfrm>
              <a:off x="0" y="0"/>
              <a:ext cx="453917" cy="534592"/>
            </a:xfrm>
            <a:custGeom>
              <a:avLst/>
              <a:gdLst/>
              <a:ahLst/>
              <a:cxnLst/>
              <a:rect l="l" t="t" r="r" b="b"/>
              <a:pathLst>
                <a:path w="453917" h="534592">
                  <a:moveTo>
                    <a:pt x="0" y="0"/>
                  </a:moveTo>
                  <a:lnTo>
                    <a:pt x="453917" y="0"/>
                  </a:lnTo>
                  <a:lnTo>
                    <a:pt x="453917" y="534592"/>
                  </a:lnTo>
                  <a:lnTo>
                    <a:pt x="0" y="5345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803451" y="9487"/>
              <a:ext cx="5150442" cy="526127"/>
            </a:xfrm>
            <a:prstGeom prst="rect">
              <a:avLst/>
            </a:prstGeom>
          </p:spPr>
          <p:txBody>
            <a:bodyPr lIns="0" tIns="0" rIns="0" bIns="0" rtlCol="0" anchor="t">
              <a:spAutoFit/>
            </a:bodyPr>
            <a:lstStyle/>
            <a:p>
              <a:pPr algn="l">
                <a:lnSpc>
                  <a:spcPts val="3361"/>
                </a:lnSpc>
                <a:spcBef>
                  <a:spcPct val="0"/>
                </a:spcBef>
              </a:pPr>
              <a:r>
                <a:rPr lang="en-US" sz="2401" dirty="0" err="1" smtClean="0">
                  <a:solidFill>
                    <a:srgbClr val="2A2E3A"/>
                  </a:solidFill>
                  <a:latin typeface="Helios"/>
                  <a:ea typeface="Helios"/>
                  <a:cs typeface="Helios"/>
                  <a:sym typeface="Helios"/>
                </a:rPr>
                <a:t>SecureWala</a:t>
              </a:r>
              <a:endParaRPr lang="en-US" sz="2401" dirty="0">
                <a:solidFill>
                  <a:srgbClr val="2A2E3A"/>
                </a:solidFill>
                <a:latin typeface="Helios"/>
                <a:ea typeface="Helios"/>
                <a:cs typeface="Helios"/>
                <a:sym typeface="Helios"/>
              </a:endParaRPr>
            </a:p>
          </p:txBody>
        </p:sp>
      </p:grpSp>
      <p:grpSp>
        <p:nvGrpSpPr>
          <p:cNvPr id="5" name="Group 5"/>
          <p:cNvGrpSpPr/>
          <p:nvPr/>
        </p:nvGrpSpPr>
        <p:grpSpPr>
          <a:xfrm>
            <a:off x="8001000" y="0"/>
            <a:ext cx="10287000" cy="10287000"/>
            <a:chOff x="0" y="0"/>
            <a:chExt cx="6350000" cy="6350000"/>
          </a:xfrm>
        </p:grpSpPr>
        <p:sp>
          <p:nvSpPr>
            <p:cNvPr id="6" name="Freeform 6"/>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4"/>
              <a:stretch>
                <a:fillRect l="-50093"/>
              </a:stretch>
            </a:blipFill>
          </p:spPr>
        </p:sp>
      </p:grpSp>
      <p:sp>
        <p:nvSpPr>
          <p:cNvPr id="7" name="TextBox 7"/>
          <p:cNvSpPr txBox="1"/>
          <p:nvPr/>
        </p:nvSpPr>
        <p:spPr>
          <a:xfrm>
            <a:off x="1028700" y="2417480"/>
            <a:ext cx="8890410" cy="1285875"/>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Connect with us.</a:t>
            </a:r>
          </a:p>
        </p:txBody>
      </p:sp>
      <p:grpSp>
        <p:nvGrpSpPr>
          <p:cNvPr id="8" name="Group 8"/>
          <p:cNvGrpSpPr/>
          <p:nvPr/>
        </p:nvGrpSpPr>
        <p:grpSpPr>
          <a:xfrm>
            <a:off x="1028700" y="4571683"/>
            <a:ext cx="7376287" cy="4794391"/>
            <a:chOff x="0" y="-76200"/>
            <a:chExt cx="9835050" cy="6392521"/>
          </a:xfrm>
        </p:grpSpPr>
        <p:sp>
          <p:nvSpPr>
            <p:cNvPr id="9" name="TextBox 9"/>
            <p:cNvSpPr txBox="1"/>
            <p:nvPr/>
          </p:nvSpPr>
          <p:spPr>
            <a:xfrm>
              <a:off x="0" y="-76200"/>
              <a:ext cx="9835050"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Email </a:t>
              </a:r>
            </a:p>
          </p:txBody>
        </p:sp>
        <p:sp>
          <p:nvSpPr>
            <p:cNvPr id="10" name="TextBox 10"/>
            <p:cNvSpPr txBox="1"/>
            <p:nvPr/>
          </p:nvSpPr>
          <p:spPr>
            <a:xfrm>
              <a:off x="0" y="840529"/>
              <a:ext cx="9835050" cy="695325"/>
            </a:xfrm>
            <a:prstGeom prst="rect">
              <a:avLst/>
            </a:prstGeom>
          </p:spPr>
          <p:txBody>
            <a:bodyPr lIns="0" tIns="0" rIns="0" bIns="0" rtlCol="0" anchor="t">
              <a:spAutoFit/>
            </a:bodyPr>
            <a:lstStyle/>
            <a:p>
              <a:pPr marL="0" lvl="0" indent="0" algn="l">
                <a:lnSpc>
                  <a:spcPts val="4079"/>
                </a:lnSpc>
                <a:spcBef>
                  <a:spcPct val="0"/>
                </a:spcBef>
              </a:pPr>
              <a:r>
                <a:rPr lang="en-US" sz="3399" b="1" dirty="0">
                  <a:solidFill>
                    <a:srgbClr val="2A2E3A"/>
                  </a:solidFill>
                  <a:latin typeface="Helios Bold"/>
                  <a:ea typeface="Helios Bold"/>
                  <a:cs typeface="Helios Bold"/>
                  <a:sym typeface="Helios Bold"/>
                </a:rPr>
                <a:t>ContactUs@securewala.com</a:t>
              </a:r>
            </a:p>
          </p:txBody>
        </p:sp>
        <p:sp>
          <p:nvSpPr>
            <p:cNvPr id="11" name="TextBox 11"/>
            <p:cNvSpPr txBox="1"/>
            <p:nvPr/>
          </p:nvSpPr>
          <p:spPr>
            <a:xfrm>
              <a:off x="0" y="2330238"/>
              <a:ext cx="9835050" cy="761154"/>
            </a:xfrm>
            <a:prstGeom prst="rect">
              <a:avLst/>
            </a:prstGeom>
          </p:spPr>
          <p:txBody>
            <a:bodyPr lIns="0" tIns="0" rIns="0" bIns="0" rtlCol="0" anchor="t">
              <a:spAutoFit/>
            </a:bodyPr>
            <a:lstStyle/>
            <a:p>
              <a:pPr algn="l">
                <a:lnSpc>
                  <a:spcPts val="4759"/>
                </a:lnSpc>
              </a:pPr>
              <a:r>
                <a:rPr lang="en-US" sz="3399">
                  <a:solidFill>
                    <a:srgbClr val="2A2E3A"/>
                  </a:solidFill>
                  <a:latin typeface="Helios"/>
                  <a:ea typeface="Helios"/>
                  <a:cs typeface="Helios"/>
                  <a:sym typeface="Helios"/>
                </a:rPr>
                <a:t>Instagram</a:t>
              </a:r>
            </a:p>
          </p:txBody>
        </p:sp>
        <p:sp>
          <p:nvSpPr>
            <p:cNvPr id="12" name="TextBox 12"/>
            <p:cNvSpPr txBox="1"/>
            <p:nvPr/>
          </p:nvSpPr>
          <p:spPr>
            <a:xfrm>
              <a:off x="0" y="3246967"/>
              <a:ext cx="9835050" cy="69532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@FutureWithSecurewala</a:t>
              </a:r>
            </a:p>
          </p:txBody>
        </p:sp>
        <p:sp>
          <p:nvSpPr>
            <p:cNvPr id="13" name="TextBox 13"/>
            <p:cNvSpPr txBox="1"/>
            <p:nvPr/>
          </p:nvSpPr>
          <p:spPr>
            <a:xfrm>
              <a:off x="0" y="4736677"/>
              <a:ext cx="9835050"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Call us </a:t>
              </a:r>
            </a:p>
          </p:txBody>
        </p:sp>
        <p:sp>
          <p:nvSpPr>
            <p:cNvPr id="14" name="TextBox 14"/>
            <p:cNvSpPr txBox="1"/>
            <p:nvPr/>
          </p:nvSpPr>
          <p:spPr>
            <a:xfrm>
              <a:off x="0" y="5653405"/>
              <a:ext cx="9835050" cy="662916"/>
            </a:xfrm>
            <a:prstGeom prst="rect">
              <a:avLst/>
            </a:prstGeom>
          </p:spPr>
          <p:txBody>
            <a:bodyPr lIns="0" tIns="0" rIns="0" bIns="0" rtlCol="0" anchor="t">
              <a:spAutoFit/>
            </a:bodyPr>
            <a:lstStyle/>
            <a:p>
              <a:pPr marL="0" lvl="0" indent="0" algn="l">
                <a:lnSpc>
                  <a:spcPts val="4079"/>
                </a:lnSpc>
                <a:spcBef>
                  <a:spcPct val="0"/>
                </a:spcBef>
              </a:pPr>
              <a:r>
                <a:rPr lang="en-US" sz="3399" b="1" dirty="0" smtClean="0">
                  <a:solidFill>
                    <a:srgbClr val="2A2E3A"/>
                  </a:solidFill>
                  <a:latin typeface="Helios Bold"/>
                  <a:ea typeface="Helios Bold"/>
                  <a:cs typeface="Helios Bold"/>
                  <a:sym typeface="Helios Bold"/>
                </a:rPr>
                <a:t>0900-7860-1</a:t>
              </a:r>
              <a:endParaRPr lang="en-US" sz="3399" b="1" u="none" dirty="0">
                <a:solidFill>
                  <a:srgbClr val="2A2E3A"/>
                </a:solidFill>
                <a:latin typeface="Helios Bold"/>
                <a:ea typeface="Helios Bold"/>
                <a:cs typeface="Helios Bold"/>
                <a:sym typeface="Helios Bold"/>
              </a:endParaRPr>
            </a:p>
          </p:txBody>
        </p:sp>
      </p:grpSp>
      <p:grpSp>
        <p:nvGrpSpPr>
          <p:cNvPr id="15" name="Group 15"/>
          <p:cNvGrpSpPr/>
          <p:nvPr/>
        </p:nvGrpSpPr>
        <p:grpSpPr>
          <a:xfrm rot="-10800000">
            <a:off x="14447117" y="0"/>
            <a:ext cx="7681766" cy="3540443"/>
            <a:chOff x="0" y="0"/>
            <a:chExt cx="406400" cy="187305"/>
          </a:xfrm>
        </p:grpSpPr>
        <p:sp>
          <p:nvSpPr>
            <p:cNvPr id="16" name="Freeform 16"/>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7" name="TextBox 17"/>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8410" y="0"/>
            <a:ext cx="12259590" cy="2566292"/>
          </a:xfrm>
          <a:custGeom>
            <a:avLst/>
            <a:gdLst/>
            <a:ahLst/>
            <a:cxnLst/>
            <a:rect l="l" t="t" r="r" b="b"/>
            <a:pathLst>
              <a:path w="12259590" h="2566292">
                <a:moveTo>
                  <a:pt x="0" y="0"/>
                </a:moveTo>
                <a:lnTo>
                  <a:pt x="12259590" y="0"/>
                </a:lnTo>
                <a:lnTo>
                  <a:pt x="12259590" y="2566292"/>
                </a:lnTo>
                <a:lnTo>
                  <a:pt x="0" y="2566292"/>
                </a:lnTo>
                <a:lnTo>
                  <a:pt x="0" y="0"/>
                </a:lnTo>
                <a:close/>
              </a:path>
            </a:pathLst>
          </a:custGeom>
          <a:blipFill>
            <a:blip r:embed="rId2"/>
            <a:stretch>
              <a:fillRect t="-218576"/>
            </a:stretch>
          </a:blipFill>
        </p:spPr>
      </p:sp>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sp>
        <p:sp>
          <p:nvSpPr>
            <p:cNvPr id="8" name="TextBox 8"/>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graphicFrame>
        <p:nvGraphicFramePr>
          <p:cNvPr id="9" name="Table 9"/>
          <p:cNvGraphicFramePr>
            <a:graphicFrameLocks noGrp="1"/>
          </p:cNvGraphicFramePr>
          <p:nvPr/>
        </p:nvGraphicFramePr>
        <p:xfrm>
          <a:off x="1958279" y="4624383"/>
          <a:ext cx="6140999" cy="4524375"/>
        </p:xfrm>
        <a:graphic>
          <a:graphicData uri="http://schemas.openxmlformats.org/drawingml/2006/table">
            <a:tbl>
              <a:tblPr/>
              <a:tblGrid>
                <a:gridCol w="608777">
                  <a:extLst>
                    <a:ext uri="{9D8B030D-6E8A-4147-A177-3AD203B41FA5}">
                      <a16:colId xmlns:a16="http://schemas.microsoft.com/office/drawing/2014/main" val="20000"/>
                    </a:ext>
                  </a:extLst>
                </a:gridCol>
                <a:gridCol w="5532222">
                  <a:extLst>
                    <a:ext uri="{9D8B030D-6E8A-4147-A177-3AD203B41FA5}">
                      <a16:colId xmlns:a16="http://schemas.microsoft.com/office/drawing/2014/main" val="20001"/>
                    </a:ext>
                  </a:extLst>
                </a:gridCol>
              </a:tblGrid>
              <a:tr h="904875">
                <a:tc>
                  <a:txBody>
                    <a:bodyPr/>
                    <a:lstStyle/>
                    <a:p>
                      <a:pPr algn="ctr">
                        <a:lnSpc>
                          <a:spcPts val="3640"/>
                        </a:lnSpc>
                        <a:defRPr/>
                      </a:pPr>
                      <a:r>
                        <a:rPr lang="en-US" sz="2600" b="1">
                          <a:solidFill>
                            <a:srgbClr val="A20E20"/>
                          </a:solidFill>
                          <a:latin typeface="Helios Bold"/>
                          <a:ea typeface="Helios Bold"/>
                          <a:cs typeface="Helios Bold"/>
                          <a:sym typeface="Helios Bold"/>
                        </a:rPr>
                        <a:t>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About the Company</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04875">
                <a:tc>
                  <a:txBody>
                    <a:bodyPr/>
                    <a:lstStyle/>
                    <a:p>
                      <a:pPr algn="ctr">
                        <a:lnSpc>
                          <a:spcPts val="3640"/>
                        </a:lnSpc>
                        <a:defRPr/>
                      </a:pPr>
                      <a:r>
                        <a:rPr lang="en-US" sz="2600" b="1">
                          <a:solidFill>
                            <a:srgbClr val="A20E20"/>
                          </a:solidFill>
                          <a:latin typeface="Helios Bold"/>
                          <a:ea typeface="Helios Bold"/>
                          <a:cs typeface="Helios Bold"/>
                          <a:sym typeface="Helios Bold"/>
                        </a:rPr>
                        <a:t>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Mission and Vision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904875">
                <a:tc>
                  <a:txBody>
                    <a:bodyPr/>
                    <a:lstStyle/>
                    <a:p>
                      <a:pPr algn="ctr">
                        <a:lnSpc>
                          <a:spcPts val="3640"/>
                        </a:lnSpc>
                        <a:defRPr/>
                      </a:pPr>
                      <a:r>
                        <a:rPr lang="en-US" sz="2600" b="1">
                          <a:solidFill>
                            <a:srgbClr val="A20E20"/>
                          </a:solidFill>
                          <a:latin typeface="Helios Bold"/>
                          <a:ea typeface="Helios Bold"/>
                          <a:cs typeface="Helios Bold"/>
                          <a:sym typeface="Helios Bold"/>
                        </a:rPr>
                        <a:t>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Goals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904875">
                <a:tc>
                  <a:txBody>
                    <a:bodyPr/>
                    <a:lstStyle/>
                    <a:p>
                      <a:pPr algn="ctr">
                        <a:lnSpc>
                          <a:spcPts val="3640"/>
                        </a:lnSpc>
                        <a:defRPr/>
                      </a:pPr>
                      <a:r>
                        <a:rPr lang="en-US" sz="2600" b="1">
                          <a:solidFill>
                            <a:srgbClr val="A20E20"/>
                          </a:solidFill>
                          <a:latin typeface="Helios Bold"/>
                          <a:ea typeface="Helios Bold"/>
                          <a:cs typeface="Helios Bold"/>
                          <a:sym typeface="Helios Bold"/>
                        </a:rPr>
                        <a:t>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Market</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904875">
                <a:tc>
                  <a:txBody>
                    <a:bodyPr/>
                    <a:lstStyle/>
                    <a:p>
                      <a:pPr algn="ctr">
                        <a:lnSpc>
                          <a:spcPts val="3640"/>
                        </a:lnSpc>
                        <a:defRPr/>
                      </a:pPr>
                      <a:r>
                        <a:rPr lang="en-US" sz="2600" b="1">
                          <a:solidFill>
                            <a:srgbClr val="A20E20"/>
                          </a:solidFill>
                          <a:latin typeface="Helios Bold"/>
                          <a:ea typeface="Helios Bold"/>
                          <a:cs typeface="Helios Bold"/>
                          <a:sym typeface="Helios Bold"/>
                        </a:rPr>
                        <a:t>7</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Offered Services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0" name="Table 10"/>
          <p:cNvGraphicFramePr>
            <a:graphicFrameLocks noGrp="1"/>
          </p:cNvGraphicFramePr>
          <p:nvPr/>
        </p:nvGraphicFramePr>
        <p:xfrm>
          <a:off x="10064211" y="4624383"/>
          <a:ext cx="7479588" cy="4604117"/>
        </p:xfrm>
        <a:graphic>
          <a:graphicData uri="http://schemas.openxmlformats.org/drawingml/2006/table">
            <a:tbl>
              <a:tblPr/>
              <a:tblGrid>
                <a:gridCol w="1947366">
                  <a:extLst>
                    <a:ext uri="{9D8B030D-6E8A-4147-A177-3AD203B41FA5}">
                      <a16:colId xmlns:a16="http://schemas.microsoft.com/office/drawing/2014/main" val="20000"/>
                    </a:ext>
                  </a:extLst>
                </a:gridCol>
                <a:gridCol w="5532222">
                  <a:extLst>
                    <a:ext uri="{9D8B030D-6E8A-4147-A177-3AD203B41FA5}">
                      <a16:colId xmlns:a16="http://schemas.microsoft.com/office/drawing/2014/main" val="20001"/>
                    </a:ext>
                  </a:extLst>
                </a:gridCol>
              </a:tblGrid>
              <a:tr h="912908">
                <a:tc>
                  <a:txBody>
                    <a:bodyPr/>
                    <a:lstStyle/>
                    <a:p>
                      <a:pPr algn="ctr">
                        <a:lnSpc>
                          <a:spcPts val="3640"/>
                        </a:lnSpc>
                        <a:defRPr/>
                      </a:pPr>
                      <a:r>
                        <a:rPr lang="en-US" sz="2600" b="1">
                          <a:solidFill>
                            <a:srgbClr val="A20E20"/>
                          </a:solidFill>
                          <a:latin typeface="Helios Bold"/>
                          <a:ea typeface="Helios Bold"/>
                          <a:cs typeface="Helios Bold"/>
                          <a:sym typeface="Helios Bold"/>
                        </a:rPr>
                        <a:t>8</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Milestones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28778">
                <a:tc>
                  <a:txBody>
                    <a:bodyPr/>
                    <a:lstStyle/>
                    <a:p>
                      <a:pPr algn="ctr">
                        <a:lnSpc>
                          <a:spcPts val="3640"/>
                        </a:lnSpc>
                        <a:defRPr/>
                      </a:pPr>
                      <a:r>
                        <a:rPr lang="en-US" sz="2600" b="1">
                          <a:solidFill>
                            <a:srgbClr val="A20E20"/>
                          </a:solidFill>
                          <a:latin typeface="Helios Bold"/>
                          <a:ea typeface="Helios Bold"/>
                          <a:cs typeface="Helios Bold"/>
                          <a:sym typeface="Helios Bold"/>
                        </a:rPr>
                        <a:t>9</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Overview Of The Previous Year</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928778">
                <a:tc>
                  <a:txBody>
                    <a:bodyPr/>
                    <a:lstStyle/>
                    <a:p>
                      <a:pPr algn="ctr">
                        <a:lnSpc>
                          <a:spcPts val="3640"/>
                        </a:lnSpc>
                        <a:defRPr/>
                      </a:pPr>
                      <a:r>
                        <a:rPr lang="en-US" sz="2600" b="1">
                          <a:solidFill>
                            <a:srgbClr val="A20E20"/>
                          </a:solidFill>
                          <a:latin typeface="Helios Bold"/>
                          <a:ea typeface="Helios Bold"/>
                          <a:cs typeface="Helios Bold"/>
                          <a:sym typeface="Helios Bold"/>
                        </a:rPr>
                        <a:t>10</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Financial Statements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928778">
                <a:tc>
                  <a:txBody>
                    <a:bodyPr/>
                    <a:lstStyle/>
                    <a:p>
                      <a:pPr algn="ctr">
                        <a:lnSpc>
                          <a:spcPts val="3640"/>
                        </a:lnSpc>
                        <a:defRPr/>
                      </a:pPr>
                      <a:r>
                        <a:rPr lang="en-US" sz="2600" b="1">
                          <a:solidFill>
                            <a:srgbClr val="A20E20"/>
                          </a:solidFill>
                          <a:latin typeface="Helios Bold"/>
                          <a:ea typeface="Helios Bold"/>
                          <a:cs typeface="Helios Bold"/>
                          <a:sym typeface="Helios Bold"/>
                        </a:rPr>
                        <a:t>11</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Our Managment Team</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904875">
                <a:tc>
                  <a:txBody>
                    <a:bodyPr/>
                    <a:lstStyle/>
                    <a:p>
                      <a:pPr algn="ctr">
                        <a:lnSpc>
                          <a:spcPts val="3640"/>
                        </a:lnSpc>
                        <a:defRPr/>
                      </a:pPr>
                      <a:r>
                        <a:rPr lang="en-US" sz="2600" b="1">
                          <a:solidFill>
                            <a:srgbClr val="A20E20"/>
                          </a:solidFill>
                          <a:latin typeface="Helios Bold"/>
                          <a:ea typeface="Helios Bold"/>
                          <a:cs typeface="Helios Bold"/>
                          <a:sym typeface="Helios Bold"/>
                        </a:rPr>
                        <a:t>13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ea typeface="Helios"/>
                          <a:cs typeface="Helios"/>
                          <a:sym typeface="Helios"/>
                        </a:rPr>
                        <a:t>Contact Information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1028700" y="995362"/>
            <a:ext cx="4669373" cy="1285875"/>
          </a:xfrm>
          <a:prstGeom prst="rect">
            <a:avLst/>
          </a:prstGeom>
        </p:spPr>
        <p:txBody>
          <a:bodyPr lIns="0" tIns="0" rIns="0" bIns="0" rtlCol="0" anchor="t">
            <a:spAutoFit/>
          </a:bodyPr>
          <a:lstStyle/>
          <a:p>
            <a:pPr algn="ctr">
              <a:lnSpc>
                <a:spcPts val="10199"/>
              </a:lnSpc>
            </a:pPr>
            <a:r>
              <a:rPr lang="en-US" sz="8499" b="1">
                <a:solidFill>
                  <a:srgbClr val="FFFFFF"/>
                </a:solidFill>
                <a:latin typeface="TT Hoves Bold"/>
                <a:ea typeface="TT Hoves Bold"/>
                <a:cs typeface="TT Hoves Bold"/>
                <a:sym typeface="TT Hoves Bold"/>
              </a:rPr>
              <a:t>Agenda</a:t>
            </a:r>
          </a:p>
        </p:txBody>
      </p:sp>
      <p:grpSp>
        <p:nvGrpSpPr>
          <p:cNvPr id="12" name="Group 12"/>
          <p:cNvGrpSpPr/>
          <p:nvPr/>
        </p:nvGrpSpPr>
        <p:grpSpPr>
          <a:xfrm>
            <a:off x="10348711" y="1733502"/>
            <a:ext cx="6910589" cy="1665580"/>
            <a:chOff x="0" y="0"/>
            <a:chExt cx="5213448" cy="1256537"/>
          </a:xfrm>
        </p:grpSpPr>
        <p:sp>
          <p:nvSpPr>
            <p:cNvPr id="13" name="Freeform 13"/>
            <p:cNvSpPr/>
            <p:nvPr/>
          </p:nvSpPr>
          <p:spPr>
            <a:xfrm>
              <a:off x="0" y="0"/>
              <a:ext cx="5213448" cy="1256537"/>
            </a:xfrm>
            <a:custGeom>
              <a:avLst/>
              <a:gdLst/>
              <a:ahLst/>
              <a:cxnLst/>
              <a:rect l="l" t="t" r="r" b="b"/>
              <a:pathLst>
                <a:path w="5213448" h="1256537">
                  <a:moveTo>
                    <a:pt x="33609" y="0"/>
                  </a:moveTo>
                  <a:lnTo>
                    <a:pt x="5179839" y="0"/>
                  </a:lnTo>
                  <a:cubicBezTo>
                    <a:pt x="5198401" y="0"/>
                    <a:pt x="5213448" y="15047"/>
                    <a:pt x="5213448" y="33609"/>
                  </a:cubicBezTo>
                  <a:lnTo>
                    <a:pt x="5213448" y="1222928"/>
                  </a:lnTo>
                  <a:cubicBezTo>
                    <a:pt x="5213448" y="1241490"/>
                    <a:pt x="5198401" y="1256537"/>
                    <a:pt x="5179839" y="1256537"/>
                  </a:cubicBezTo>
                  <a:lnTo>
                    <a:pt x="33609" y="1256537"/>
                  </a:lnTo>
                  <a:cubicBezTo>
                    <a:pt x="15047" y="1256537"/>
                    <a:pt x="0" y="1241490"/>
                    <a:pt x="0" y="1222928"/>
                  </a:cubicBezTo>
                  <a:lnTo>
                    <a:pt x="0" y="33609"/>
                  </a:lnTo>
                  <a:cubicBezTo>
                    <a:pt x="0" y="15047"/>
                    <a:pt x="15047" y="0"/>
                    <a:pt x="33609" y="0"/>
                  </a:cubicBezTo>
                  <a:close/>
                </a:path>
              </a:pathLst>
            </a:custGeom>
            <a:solidFill>
              <a:srgbClr val="FFFFFF"/>
            </a:solidFill>
            <a:ln w="9525" cap="rnd">
              <a:solidFill>
                <a:srgbClr val="2A2E3A"/>
              </a:solidFill>
              <a:prstDash val="solid"/>
              <a:round/>
            </a:ln>
          </p:spPr>
        </p:sp>
        <p:sp>
          <p:nvSpPr>
            <p:cNvPr id="14" name="TextBox 14"/>
            <p:cNvSpPr txBox="1"/>
            <p:nvPr/>
          </p:nvSpPr>
          <p:spPr>
            <a:xfrm>
              <a:off x="0" y="-47625"/>
              <a:ext cx="5213448" cy="1304162"/>
            </a:xfrm>
            <a:prstGeom prst="rect">
              <a:avLst/>
            </a:prstGeom>
          </p:spPr>
          <p:txBody>
            <a:bodyPr lIns="254000" tIns="254000" rIns="254000" bIns="254000" rtlCol="0" anchor="ctr"/>
            <a:lstStyle/>
            <a:p>
              <a:pPr algn="l">
                <a:lnSpc>
                  <a:spcPts val="2520"/>
                </a:lnSpc>
              </a:pPr>
              <a:r>
                <a:rPr lang="en-US" sz="1800">
                  <a:solidFill>
                    <a:srgbClr val="2A2E3A"/>
                  </a:solidFill>
                  <a:latin typeface="Helios"/>
                  <a:ea typeface="Helios"/>
                  <a:cs typeface="Helios"/>
                  <a:sym typeface="Helios"/>
                </a:rPr>
                <a:t>Use links to go to a different page inside your presentation. </a:t>
              </a:r>
            </a:p>
            <a:p>
              <a:pPr algn="l">
                <a:lnSpc>
                  <a:spcPts val="2520"/>
                </a:lnSpc>
              </a:pPr>
              <a:endParaRPr lang="en-US" sz="1800">
                <a:solidFill>
                  <a:srgbClr val="2A2E3A"/>
                </a:solidFill>
                <a:latin typeface="Helios"/>
                <a:ea typeface="Helios"/>
                <a:cs typeface="Helios"/>
                <a:sym typeface="Helios"/>
              </a:endParaRPr>
            </a:p>
            <a:p>
              <a:pPr algn="l">
                <a:lnSpc>
                  <a:spcPts val="2520"/>
                </a:lnSpc>
              </a:pPr>
              <a:r>
                <a:rPr lang="en-US" sz="1800">
                  <a:solidFill>
                    <a:srgbClr val="2A2E3A"/>
                  </a:solidFill>
                  <a:latin typeface="Helios"/>
                  <a:ea typeface="Helios"/>
                  <a:cs typeface="Helios"/>
                  <a:sym typeface="Helios"/>
                </a:rPr>
                <a:t>Highlight text, click on the link symbol on the toolbar, and select the page in your presentation you want to connect.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8258697" y="1249940"/>
            <a:ext cx="7285740" cy="257175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About the Company</a:t>
            </a:r>
          </a:p>
        </p:txBody>
      </p:sp>
      <p:grpSp>
        <p:nvGrpSpPr>
          <p:cNvPr id="4" name="Group 4"/>
          <p:cNvGrpSpPr/>
          <p:nvPr/>
        </p:nvGrpSpPr>
        <p:grpSpPr>
          <a:xfrm>
            <a:off x="8258697" y="4048852"/>
            <a:ext cx="7463019" cy="2313940"/>
            <a:chOff x="0" y="0"/>
            <a:chExt cx="9950693" cy="3085254"/>
          </a:xfrm>
        </p:grpSpPr>
        <p:grpSp>
          <p:nvGrpSpPr>
            <p:cNvPr id="5" name="Group 5"/>
            <p:cNvGrpSpPr/>
            <p:nvPr/>
          </p:nvGrpSpPr>
          <p:grpSpPr>
            <a:xfrm rot="-5400000">
              <a:off x="-160710" y="1335388"/>
              <a:ext cx="735898" cy="41447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180404" y="-76200"/>
              <a:ext cx="8770288" cy="3161454"/>
            </a:xfrm>
            <a:prstGeom prst="rect">
              <a:avLst/>
            </a:prstGeom>
          </p:spPr>
          <p:txBody>
            <a:bodyPr lIns="0" tIns="0" rIns="0" bIns="0" rtlCol="0" anchor="t">
              <a:spAutoFit/>
            </a:bodyPr>
            <a:lstStyle/>
            <a:p>
              <a:pPr algn="l">
                <a:lnSpc>
                  <a:spcPts val="4759"/>
                </a:lnSpc>
              </a:pPr>
              <a:r>
                <a:rPr lang="en-US" sz="3399">
                  <a:solidFill>
                    <a:srgbClr val="2A2E3A"/>
                  </a:solidFill>
                  <a:latin typeface="Helios"/>
                  <a:ea typeface="Helios"/>
                  <a:cs typeface="Helios"/>
                  <a:sym typeface="Helios"/>
                </a:rPr>
                <a:t>Secure Wala is a cybersecurity firm offering advanced solutions to protect businesses from digital threats.</a:t>
              </a:r>
            </a:p>
          </p:txBody>
        </p:sp>
      </p:grpSp>
      <p:grpSp>
        <p:nvGrpSpPr>
          <p:cNvPr id="9" name="Group 9"/>
          <p:cNvGrpSpPr/>
          <p:nvPr/>
        </p:nvGrpSpPr>
        <p:grpSpPr>
          <a:xfrm>
            <a:off x="8081418" y="6653576"/>
            <a:ext cx="7463019" cy="2313940"/>
            <a:chOff x="0" y="0"/>
            <a:chExt cx="9950693" cy="3085254"/>
          </a:xfrm>
        </p:grpSpPr>
        <p:sp>
          <p:nvSpPr>
            <p:cNvPr id="10" name="TextBox 10"/>
            <p:cNvSpPr txBox="1"/>
            <p:nvPr/>
          </p:nvSpPr>
          <p:spPr>
            <a:xfrm>
              <a:off x="1180404" y="-76200"/>
              <a:ext cx="8770288" cy="3161454"/>
            </a:xfrm>
            <a:prstGeom prst="rect">
              <a:avLst/>
            </a:prstGeom>
          </p:spPr>
          <p:txBody>
            <a:bodyPr lIns="0" tIns="0" rIns="0" bIns="0" rtlCol="0" anchor="t">
              <a:spAutoFit/>
            </a:bodyPr>
            <a:lstStyle/>
            <a:p>
              <a:pPr algn="l">
                <a:lnSpc>
                  <a:spcPts val="4759"/>
                </a:lnSpc>
              </a:pPr>
              <a:r>
                <a:rPr lang="en-US" sz="3399">
                  <a:solidFill>
                    <a:srgbClr val="2A2E3A"/>
                  </a:solidFill>
                  <a:latin typeface="Helios"/>
                  <a:ea typeface="Helios"/>
                  <a:cs typeface="Helios"/>
                  <a:sym typeface="Helios"/>
                </a:rPr>
                <a:t> Founded in 2022, Secure Wala provides managed security, threat intelligence, penetration testing, and incident response services.</a:t>
              </a:r>
            </a:p>
          </p:txBody>
        </p:sp>
        <p:grpSp>
          <p:nvGrpSpPr>
            <p:cNvPr id="11" name="Group 11"/>
            <p:cNvGrpSpPr/>
            <p:nvPr/>
          </p:nvGrpSpPr>
          <p:grpSpPr>
            <a:xfrm rot="-5400000">
              <a:off x="-160710" y="1335388"/>
              <a:ext cx="735898" cy="414478"/>
              <a:chOff x="0" y="0"/>
              <a:chExt cx="812800" cy="457791"/>
            </a:xfrm>
          </p:grpSpPr>
          <p:sp>
            <p:nvSpPr>
              <p:cNvPr id="12" name="Freeform 12"/>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13" name="TextBox 13"/>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grpSp>
        <p:nvGrpSpPr>
          <p:cNvPr id="14" name="Group 14"/>
          <p:cNvGrpSpPr/>
          <p:nvPr/>
        </p:nvGrpSpPr>
        <p:grpSpPr>
          <a:xfrm>
            <a:off x="13814230" y="9258300"/>
            <a:ext cx="5765006" cy="1028700"/>
            <a:chOff x="0" y="0"/>
            <a:chExt cx="7686674" cy="1371600"/>
          </a:xfrm>
        </p:grpSpPr>
        <p:grpSp>
          <p:nvGrpSpPr>
            <p:cNvPr id="15" name="Group 15"/>
            <p:cNvGrpSpPr/>
            <p:nvPr/>
          </p:nvGrpSpPr>
          <p:grpSpPr>
            <a:xfrm>
              <a:off x="0" y="0"/>
              <a:ext cx="7686674" cy="1371600"/>
              <a:chOff x="0" y="0"/>
              <a:chExt cx="1049690" cy="187305"/>
            </a:xfrm>
          </p:grpSpPr>
          <p:sp>
            <p:nvSpPr>
              <p:cNvPr id="16" name="Freeform 16"/>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7" name="TextBox 17"/>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8" name="TextBox 18"/>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623" y="9258300"/>
            <a:ext cx="5765006" cy="1028700"/>
            <a:chOff x="0" y="0"/>
            <a:chExt cx="7686674" cy="1371600"/>
          </a:xfrm>
        </p:grpSpPr>
        <p:grpSp>
          <p:nvGrpSpPr>
            <p:cNvPr id="3" name="Group 3"/>
            <p:cNvGrpSpPr/>
            <p:nvPr/>
          </p:nvGrpSpPr>
          <p:grpSpPr>
            <a:xfrm>
              <a:off x="0" y="0"/>
              <a:ext cx="7686674" cy="1371600"/>
              <a:chOff x="0" y="0"/>
              <a:chExt cx="1049690" cy="187305"/>
            </a:xfrm>
          </p:grpSpPr>
          <p:sp>
            <p:nvSpPr>
              <p:cNvPr id="4" name="Freeform 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5" name="TextBox 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7" name="Group 7"/>
          <p:cNvGrpSpPr>
            <a:grpSpLocks noChangeAspect="1"/>
          </p:cNvGrpSpPr>
          <p:nvPr/>
        </p:nvGrpSpPr>
        <p:grpSpPr>
          <a:xfrm>
            <a:off x="10539587" y="15541"/>
            <a:ext cx="15080946" cy="10271459"/>
            <a:chOff x="0" y="0"/>
            <a:chExt cx="5475623" cy="3729384"/>
          </a:xfrm>
        </p:grpSpPr>
        <p:sp>
          <p:nvSpPr>
            <p:cNvPr id="8" name="Freeform 8"/>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9" name="Freeform 9"/>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800" r="-20281"/>
              </a:stretch>
            </a:blipFill>
          </p:spPr>
        </p:sp>
      </p:grpSp>
      <p:grpSp>
        <p:nvGrpSpPr>
          <p:cNvPr id="10" name="Group 10"/>
          <p:cNvGrpSpPr/>
          <p:nvPr/>
        </p:nvGrpSpPr>
        <p:grpSpPr>
          <a:xfrm>
            <a:off x="1028700" y="4709423"/>
            <a:ext cx="4578325" cy="1073376"/>
            <a:chOff x="0" y="0"/>
            <a:chExt cx="1205814" cy="282700"/>
          </a:xfrm>
        </p:grpSpPr>
        <p:sp>
          <p:nvSpPr>
            <p:cNvPr id="11" name="Freeform 11"/>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12" name="TextBox 12"/>
            <p:cNvSpPr txBox="1"/>
            <p:nvPr/>
          </p:nvSpPr>
          <p:spPr>
            <a:xfrm>
              <a:off x="0" y="-66675"/>
              <a:ext cx="1205814" cy="349375"/>
            </a:xfrm>
            <a:prstGeom prst="rect">
              <a:avLst/>
            </a:prstGeom>
          </p:spPr>
          <p:txBody>
            <a:bodyPr lIns="50800" tIns="50800" rIns="50800" bIns="50800" rtlCol="0" anchor="ctr"/>
            <a:lstStyle/>
            <a:p>
              <a:pPr algn="ctr">
                <a:lnSpc>
                  <a:spcPts val="4199"/>
                </a:lnSpc>
              </a:pPr>
              <a:r>
                <a:rPr lang="en-US" sz="2999" b="1">
                  <a:solidFill>
                    <a:srgbClr val="A20E20"/>
                  </a:solidFill>
                  <a:latin typeface="Helios Bold"/>
                  <a:ea typeface="Helios Bold"/>
                  <a:cs typeface="Helios Bold"/>
                  <a:sym typeface="Helios Bold"/>
                </a:rPr>
                <a:t>Mission</a:t>
              </a:r>
            </a:p>
          </p:txBody>
        </p:sp>
      </p:grpSp>
      <p:grpSp>
        <p:nvGrpSpPr>
          <p:cNvPr id="13" name="Group 13"/>
          <p:cNvGrpSpPr/>
          <p:nvPr/>
        </p:nvGrpSpPr>
        <p:grpSpPr>
          <a:xfrm>
            <a:off x="6799226" y="4709423"/>
            <a:ext cx="4578325" cy="1073376"/>
            <a:chOff x="0" y="0"/>
            <a:chExt cx="1205814" cy="282700"/>
          </a:xfrm>
        </p:grpSpPr>
        <p:sp>
          <p:nvSpPr>
            <p:cNvPr id="14" name="Freeform 14"/>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15" name="TextBox 15"/>
            <p:cNvSpPr txBox="1"/>
            <p:nvPr/>
          </p:nvSpPr>
          <p:spPr>
            <a:xfrm>
              <a:off x="0" y="-66675"/>
              <a:ext cx="1205814" cy="349375"/>
            </a:xfrm>
            <a:prstGeom prst="rect">
              <a:avLst/>
            </a:prstGeom>
          </p:spPr>
          <p:txBody>
            <a:bodyPr lIns="50800" tIns="50800" rIns="50800" bIns="50800" rtlCol="0" anchor="ctr"/>
            <a:lstStyle/>
            <a:p>
              <a:pPr algn="ctr">
                <a:lnSpc>
                  <a:spcPts val="4199"/>
                </a:lnSpc>
              </a:pPr>
              <a:r>
                <a:rPr lang="en-US" sz="2999" b="1">
                  <a:solidFill>
                    <a:srgbClr val="A20E20"/>
                  </a:solidFill>
                  <a:latin typeface="Helios Bold"/>
                  <a:ea typeface="Helios Bold"/>
                  <a:cs typeface="Helios Bold"/>
                  <a:sym typeface="Helios Bold"/>
                </a:rPr>
                <a:t>Vision</a:t>
              </a:r>
            </a:p>
          </p:txBody>
        </p:sp>
      </p:grpSp>
      <p:grpSp>
        <p:nvGrpSpPr>
          <p:cNvPr id="16" name="Group 16"/>
          <p:cNvGrpSpPr/>
          <p:nvPr/>
        </p:nvGrpSpPr>
        <p:grpSpPr>
          <a:xfrm>
            <a:off x="1028700" y="1439135"/>
            <a:ext cx="12627597" cy="2093754"/>
            <a:chOff x="0" y="0"/>
            <a:chExt cx="16836795" cy="2791672"/>
          </a:xfrm>
        </p:grpSpPr>
        <p:sp>
          <p:nvSpPr>
            <p:cNvPr id="17" name="TextBox 17"/>
            <p:cNvSpPr txBox="1"/>
            <p:nvPr/>
          </p:nvSpPr>
          <p:spPr>
            <a:xfrm>
              <a:off x="0" y="0"/>
              <a:ext cx="16836795" cy="1714500"/>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Our Mission and Vision</a:t>
              </a:r>
            </a:p>
          </p:txBody>
        </p:sp>
        <p:sp>
          <p:nvSpPr>
            <p:cNvPr id="18" name="TextBox 18"/>
            <p:cNvSpPr txBox="1"/>
            <p:nvPr/>
          </p:nvSpPr>
          <p:spPr>
            <a:xfrm>
              <a:off x="0" y="2030518"/>
              <a:ext cx="13798468" cy="761154"/>
            </a:xfrm>
            <a:prstGeom prst="rect">
              <a:avLst/>
            </a:prstGeom>
          </p:spPr>
          <p:txBody>
            <a:bodyPr lIns="0" tIns="0" rIns="0" bIns="0" rtlCol="0" anchor="t">
              <a:spAutoFit/>
            </a:bodyPr>
            <a:lstStyle/>
            <a:p>
              <a:pPr algn="l">
                <a:lnSpc>
                  <a:spcPts val="4759"/>
                </a:lnSpc>
              </a:pPr>
              <a:r>
                <a:rPr lang="en-US" sz="3399">
                  <a:solidFill>
                    <a:srgbClr val="2A2E3A"/>
                  </a:solidFill>
                  <a:latin typeface="Helios"/>
                  <a:ea typeface="Helios"/>
                  <a:cs typeface="Helios"/>
                  <a:sym typeface="Helios"/>
                </a:rPr>
                <a:t> Committed to safeguarding your digital world.</a:t>
              </a:r>
            </a:p>
          </p:txBody>
        </p:sp>
      </p:grpSp>
      <p:sp>
        <p:nvSpPr>
          <p:cNvPr id="19" name="TextBox 19"/>
          <p:cNvSpPr txBox="1"/>
          <p:nvPr/>
        </p:nvSpPr>
        <p:spPr>
          <a:xfrm>
            <a:off x="1028700" y="6279825"/>
            <a:ext cx="4578325" cy="2286635"/>
          </a:xfrm>
          <a:prstGeom prst="rect">
            <a:avLst/>
          </a:prstGeom>
        </p:spPr>
        <p:txBody>
          <a:bodyPr lIns="0" tIns="0" rIns="0" bIns="0" rtlCol="0" anchor="t">
            <a:spAutoFit/>
          </a:bodyPr>
          <a:lstStyle/>
          <a:p>
            <a:pPr algn="l">
              <a:lnSpc>
                <a:spcPts val="3639"/>
              </a:lnSpc>
            </a:pPr>
            <a:r>
              <a:rPr lang="en-US" sz="2599">
                <a:solidFill>
                  <a:srgbClr val="2A2E3A"/>
                </a:solidFill>
                <a:latin typeface="Helios"/>
                <a:ea typeface="Helios"/>
                <a:cs typeface="Helios"/>
                <a:sym typeface="Helios"/>
              </a:rPr>
              <a:t>To deliver proactive and innovative cybersecurity solutions that protect businesses from evolving digital threats.</a:t>
            </a:r>
          </a:p>
        </p:txBody>
      </p:sp>
      <p:sp>
        <p:nvSpPr>
          <p:cNvPr id="20" name="TextBox 20"/>
          <p:cNvSpPr txBox="1"/>
          <p:nvPr/>
        </p:nvSpPr>
        <p:spPr>
          <a:xfrm>
            <a:off x="6799226" y="6279825"/>
            <a:ext cx="4578325" cy="1829435"/>
          </a:xfrm>
          <a:prstGeom prst="rect">
            <a:avLst/>
          </a:prstGeom>
        </p:spPr>
        <p:txBody>
          <a:bodyPr lIns="0" tIns="0" rIns="0" bIns="0" rtlCol="0" anchor="t">
            <a:spAutoFit/>
          </a:bodyPr>
          <a:lstStyle/>
          <a:p>
            <a:pPr algn="l">
              <a:lnSpc>
                <a:spcPts val="3639"/>
              </a:lnSpc>
            </a:pPr>
            <a:r>
              <a:rPr lang="en-US" sz="2599">
                <a:solidFill>
                  <a:srgbClr val="2A2E3A"/>
                </a:solidFill>
                <a:latin typeface="Helios"/>
                <a:ea typeface="Helios"/>
                <a:cs typeface="Helios"/>
                <a:sym typeface="Helios"/>
              </a:rPr>
              <a:t>To be the trusted leader in cybersecurity, empowering businesses to thrive securely in the digital age.</a:t>
            </a:r>
          </a:p>
        </p:txBody>
      </p:sp>
      <p:grpSp>
        <p:nvGrpSpPr>
          <p:cNvPr id="21" name="Group 21"/>
          <p:cNvGrpSpPr/>
          <p:nvPr/>
        </p:nvGrpSpPr>
        <p:grpSpPr>
          <a:xfrm rot="-10800000">
            <a:off x="14447117" y="-331087"/>
            <a:ext cx="7681766" cy="3540443"/>
            <a:chOff x="0" y="0"/>
            <a:chExt cx="406400" cy="187305"/>
          </a:xfrm>
        </p:grpSpPr>
        <p:sp>
          <p:nvSpPr>
            <p:cNvPr id="22" name="Freeform 2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23" name="TextBox 2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6380554"/>
            <a:chOff x="0" y="0"/>
            <a:chExt cx="1335319" cy="1680475"/>
          </a:xfrm>
        </p:grpSpPr>
        <p:sp>
          <p:nvSpPr>
            <p:cNvPr id="9" name="Freeform 9"/>
            <p:cNvSpPr/>
            <p:nvPr/>
          </p:nvSpPr>
          <p:spPr>
            <a:xfrm>
              <a:off x="0" y="0"/>
              <a:ext cx="1335319" cy="1680475"/>
            </a:xfrm>
            <a:custGeom>
              <a:avLst/>
              <a:gdLst/>
              <a:ahLst/>
              <a:cxnLst/>
              <a:rect l="l" t="t" r="r" b="b"/>
              <a:pathLst>
                <a:path w="1335319" h="1680475">
                  <a:moveTo>
                    <a:pt x="0" y="0"/>
                  </a:moveTo>
                  <a:lnTo>
                    <a:pt x="1335319" y="0"/>
                  </a:lnTo>
                  <a:lnTo>
                    <a:pt x="1335319" y="1680475"/>
                  </a:lnTo>
                  <a:lnTo>
                    <a:pt x="0" y="1680475"/>
                  </a:lnTo>
                  <a:close/>
                </a:path>
              </a:pathLst>
            </a:custGeom>
            <a:solidFill>
              <a:srgbClr val="E4E4E4"/>
            </a:solidFill>
            <a:ln w="9525" cap="sq">
              <a:solidFill>
                <a:srgbClr val="2A2E3A"/>
              </a:solidFill>
              <a:prstDash val="solid"/>
              <a:miter/>
            </a:ln>
          </p:spPr>
        </p:sp>
        <p:sp>
          <p:nvSpPr>
            <p:cNvPr id="10" name="TextBox 10"/>
            <p:cNvSpPr txBox="1"/>
            <p:nvPr/>
          </p:nvSpPr>
          <p:spPr>
            <a:xfrm>
              <a:off x="0" y="-38100"/>
              <a:ext cx="1335319" cy="171857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57662" y="882901"/>
            <a:ext cx="6211801" cy="1285875"/>
          </a:xfrm>
          <a:prstGeom prst="rect">
            <a:avLst/>
          </a:prstGeom>
        </p:spPr>
        <p:txBody>
          <a:bodyPr lIns="0" tIns="0" rIns="0" bIns="0" rtlCol="0" anchor="t">
            <a:spAutoFit/>
          </a:bodyPr>
          <a:lstStyle/>
          <a:p>
            <a:pPr algn="l">
              <a:lnSpc>
                <a:spcPts val="10199"/>
              </a:lnSpc>
            </a:pPr>
            <a:r>
              <a:rPr lang="en-US" sz="8499" b="1">
                <a:solidFill>
                  <a:srgbClr val="FFFFFF"/>
                </a:solidFill>
                <a:latin typeface="TT Hoves Bold"/>
                <a:ea typeface="TT Hoves Bold"/>
                <a:cs typeface="TT Hoves Bold"/>
                <a:sym typeface="TT Hoves Bold"/>
              </a:rPr>
              <a:t>Our Goals</a:t>
            </a:r>
          </a:p>
        </p:txBody>
      </p:sp>
      <p:grpSp>
        <p:nvGrpSpPr>
          <p:cNvPr id="12" name="Group 12"/>
          <p:cNvGrpSpPr/>
          <p:nvPr/>
        </p:nvGrpSpPr>
        <p:grpSpPr>
          <a:xfrm>
            <a:off x="1660221" y="6111308"/>
            <a:ext cx="3806998" cy="3756753"/>
            <a:chOff x="0" y="0"/>
            <a:chExt cx="5075997" cy="5009004"/>
          </a:xfrm>
        </p:grpSpPr>
        <p:sp>
          <p:nvSpPr>
            <p:cNvPr id="13" name="TextBox 13"/>
            <p:cNvSpPr txBox="1"/>
            <p:nvPr/>
          </p:nvSpPr>
          <p:spPr>
            <a:xfrm>
              <a:off x="0" y="-19050"/>
              <a:ext cx="5075997" cy="1847850"/>
            </a:xfrm>
            <a:prstGeom prst="rect">
              <a:avLst/>
            </a:prstGeom>
          </p:spPr>
          <p:txBody>
            <a:bodyPr lIns="0" tIns="0" rIns="0" bIns="0" rtlCol="0" anchor="t">
              <a:spAutoFit/>
            </a:bodyPr>
            <a:lstStyle/>
            <a:p>
              <a:pPr marL="0" lvl="0" indent="0" algn="ctr">
                <a:lnSpc>
                  <a:spcPts val="3600"/>
                </a:lnSpc>
                <a:spcBef>
                  <a:spcPct val="0"/>
                </a:spcBef>
              </a:pPr>
              <a:r>
                <a:rPr lang="en-US" sz="3000" b="1">
                  <a:solidFill>
                    <a:srgbClr val="2A2E3A"/>
                  </a:solidFill>
                  <a:latin typeface="Helios Bold"/>
                  <a:ea typeface="Helios Bold"/>
                  <a:cs typeface="Helios Bold"/>
                  <a:sym typeface="Helios Bold"/>
                </a:rPr>
                <a:t>Enhance Cybersecurity Solutions</a:t>
              </a:r>
            </a:p>
          </p:txBody>
        </p:sp>
        <p:sp>
          <p:nvSpPr>
            <p:cNvPr id="14" name="TextBox 14"/>
            <p:cNvSpPr txBox="1"/>
            <p:nvPr/>
          </p:nvSpPr>
          <p:spPr>
            <a:xfrm>
              <a:off x="0" y="1982382"/>
              <a:ext cx="5075997" cy="3026622"/>
            </a:xfrm>
            <a:prstGeom prst="rect">
              <a:avLst/>
            </a:prstGeom>
          </p:spPr>
          <p:txBody>
            <a:bodyPr lIns="0" tIns="0" rIns="0" bIns="0" rtlCol="0" anchor="t">
              <a:spAutoFit/>
            </a:bodyPr>
            <a:lstStyle/>
            <a:p>
              <a:pPr algn="ctr">
                <a:lnSpc>
                  <a:spcPts val="3639"/>
                </a:lnSpc>
              </a:pPr>
              <a:r>
                <a:rPr lang="en-US" sz="2599">
                  <a:solidFill>
                    <a:srgbClr val="2A2E3A"/>
                  </a:solidFill>
                  <a:latin typeface="Helios"/>
                  <a:ea typeface="Helios"/>
                  <a:cs typeface="Helios"/>
                  <a:sym typeface="Helios"/>
                </a:rPr>
                <a:t> Continuously develop and deliver cutting-edge security services to protect businesses from emerging threats.</a:t>
              </a:r>
            </a:p>
          </p:txBody>
        </p:sp>
      </p:grpSp>
      <p:grpSp>
        <p:nvGrpSpPr>
          <p:cNvPr id="15" name="Group 15"/>
          <p:cNvGrpSpPr/>
          <p:nvPr/>
        </p:nvGrpSpPr>
        <p:grpSpPr>
          <a:xfrm>
            <a:off x="6608980" y="3697226"/>
            <a:ext cx="5070039" cy="6380554"/>
            <a:chOff x="0" y="0"/>
            <a:chExt cx="1335319" cy="1680475"/>
          </a:xfrm>
        </p:grpSpPr>
        <p:sp>
          <p:nvSpPr>
            <p:cNvPr id="16" name="Freeform 16"/>
            <p:cNvSpPr/>
            <p:nvPr/>
          </p:nvSpPr>
          <p:spPr>
            <a:xfrm>
              <a:off x="0" y="0"/>
              <a:ext cx="1335319" cy="1680475"/>
            </a:xfrm>
            <a:custGeom>
              <a:avLst/>
              <a:gdLst/>
              <a:ahLst/>
              <a:cxnLst/>
              <a:rect l="l" t="t" r="r" b="b"/>
              <a:pathLst>
                <a:path w="1335319" h="1680475">
                  <a:moveTo>
                    <a:pt x="0" y="0"/>
                  </a:moveTo>
                  <a:lnTo>
                    <a:pt x="1335319" y="0"/>
                  </a:lnTo>
                  <a:lnTo>
                    <a:pt x="1335319" y="1680475"/>
                  </a:lnTo>
                  <a:lnTo>
                    <a:pt x="0" y="1680475"/>
                  </a:lnTo>
                  <a:close/>
                </a:path>
              </a:pathLst>
            </a:custGeom>
            <a:solidFill>
              <a:srgbClr val="E4E4E4"/>
            </a:solidFill>
            <a:ln w="9525" cap="sq">
              <a:solidFill>
                <a:srgbClr val="2A2E3A"/>
              </a:solidFill>
              <a:prstDash val="solid"/>
              <a:miter/>
            </a:ln>
          </p:spPr>
        </p:sp>
        <p:sp>
          <p:nvSpPr>
            <p:cNvPr id="17" name="TextBox 17"/>
            <p:cNvSpPr txBox="1"/>
            <p:nvPr/>
          </p:nvSpPr>
          <p:spPr>
            <a:xfrm>
              <a:off x="0" y="-38100"/>
              <a:ext cx="1335319" cy="171857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7240501" y="6521154"/>
            <a:ext cx="3806998" cy="2385153"/>
            <a:chOff x="0" y="0"/>
            <a:chExt cx="5075997" cy="3180204"/>
          </a:xfrm>
        </p:grpSpPr>
        <p:sp>
          <p:nvSpPr>
            <p:cNvPr id="19" name="TextBox 19"/>
            <p:cNvSpPr txBox="1"/>
            <p:nvPr/>
          </p:nvSpPr>
          <p:spPr>
            <a:xfrm>
              <a:off x="0" y="-19050"/>
              <a:ext cx="5075997" cy="1238250"/>
            </a:xfrm>
            <a:prstGeom prst="rect">
              <a:avLst/>
            </a:prstGeom>
          </p:spPr>
          <p:txBody>
            <a:bodyPr lIns="0" tIns="0" rIns="0" bIns="0" rtlCol="0" anchor="t">
              <a:spAutoFit/>
            </a:bodyPr>
            <a:lstStyle/>
            <a:p>
              <a:pPr marL="0" lvl="0" indent="0" algn="ctr">
                <a:lnSpc>
                  <a:spcPts val="3600"/>
                </a:lnSpc>
                <a:spcBef>
                  <a:spcPct val="0"/>
                </a:spcBef>
              </a:pPr>
              <a:r>
                <a:rPr lang="en-US" sz="3000" b="1" u="none">
                  <a:solidFill>
                    <a:srgbClr val="2A2E3A"/>
                  </a:solidFill>
                  <a:latin typeface="Helios Bold"/>
                  <a:ea typeface="Helios Bold"/>
                  <a:cs typeface="Helios Bold"/>
                  <a:sym typeface="Helios Bold"/>
                </a:rPr>
                <a:t>Expand Client Education </a:t>
              </a:r>
            </a:p>
          </p:txBody>
        </p:sp>
        <p:sp>
          <p:nvSpPr>
            <p:cNvPr id="20" name="TextBox 20"/>
            <p:cNvSpPr txBox="1"/>
            <p:nvPr/>
          </p:nvSpPr>
          <p:spPr>
            <a:xfrm>
              <a:off x="0" y="1372782"/>
              <a:ext cx="5075997" cy="1807422"/>
            </a:xfrm>
            <a:prstGeom prst="rect">
              <a:avLst/>
            </a:prstGeom>
          </p:spPr>
          <p:txBody>
            <a:bodyPr lIns="0" tIns="0" rIns="0" bIns="0" rtlCol="0" anchor="t">
              <a:spAutoFit/>
            </a:bodyPr>
            <a:lstStyle/>
            <a:p>
              <a:pPr algn="ctr">
                <a:lnSpc>
                  <a:spcPts val="3639"/>
                </a:lnSpc>
              </a:pPr>
              <a:r>
                <a:rPr lang="en-US" sz="2599">
                  <a:solidFill>
                    <a:srgbClr val="2A2E3A"/>
                  </a:solidFill>
                  <a:latin typeface="Helios"/>
                  <a:ea typeface="Helios"/>
                  <a:cs typeface="Helios"/>
                  <a:sym typeface="Helios"/>
                </a:rPr>
                <a:t>Equip clients with tools and knowledge to prevent cyber threats.</a:t>
              </a:r>
            </a:p>
          </p:txBody>
        </p:sp>
      </p:grpSp>
      <p:grpSp>
        <p:nvGrpSpPr>
          <p:cNvPr id="21" name="Group 21"/>
          <p:cNvGrpSpPr/>
          <p:nvPr/>
        </p:nvGrpSpPr>
        <p:grpSpPr>
          <a:xfrm>
            <a:off x="12189261" y="3697226"/>
            <a:ext cx="5070039" cy="6380554"/>
            <a:chOff x="0" y="0"/>
            <a:chExt cx="1335319" cy="1680475"/>
          </a:xfrm>
        </p:grpSpPr>
        <p:sp>
          <p:nvSpPr>
            <p:cNvPr id="22" name="Freeform 22"/>
            <p:cNvSpPr/>
            <p:nvPr/>
          </p:nvSpPr>
          <p:spPr>
            <a:xfrm>
              <a:off x="0" y="0"/>
              <a:ext cx="1335319" cy="1680475"/>
            </a:xfrm>
            <a:custGeom>
              <a:avLst/>
              <a:gdLst/>
              <a:ahLst/>
              <a:cxnLst/>
              <a:rect l="l" t="t" r="r" b="b"/>
              <a:pathLst>
                <a:path w="1335319" h="1680475">
                  <a:moveTo>
                    <a:pt x="0" y="0"/>
                  </a:moveTo>
                  <a:lnTo>
                    <a:pt x="1335319" y="0"/>
                  </a:lnTo>
                  <a:lnTo>
                    <a:pt x="1335319" y="1680475"/>
                  </a:lnTo>
                  <a:lnTo>
                    <a:pt x="0" y="1680475"/>
                  </a:lnTo>
                  <a:close/>
                </a:path>
              </a:pathLst>
            </a:custGeom>
            <a:solidFill>
              <a:srgbClr val="E4E4E4"/>
            </a:solidFill>
            <a:ln w="9525" cap="sq">
              <a:solidFill>
                <a:srgbClr val="2A2E3A"/>
              </a:solidFill>
              <a:prstDash val="solid"/>
              <a:miter/>
            </a:ln>
          </p:spPr>
        </p:sp>
        <p:sp>
          <p:nvSpPr>
            <p:cNvPr id="23" name="TextBox 23"/>
            <p:cNvSpPr txBox="1"/>
            <p:nvPr/>
          </p:nvSpPr>
          <p:spPr>
            <a:xfrm>
              <a:off x="0" y="-38100"/>
              <a:ext cx="1335319" cy="1718575"/>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12820781" y="6521154"/>
            <a:ext cx="3806998" cy="1927953"/>
            <a:chOff x="0" y="0"/>
            <a:chExt cx="5075997" cy="2570604"/>
          </a:xfrm>
        </p:grpSpPr>
        <p:sp>
          <p:nvSpPr>
            <p:cNvPr id="25" name="TextBox 25"/>
            <p:cNvSpPr txBox="1"/>
            <p:nvPr/>
          </p:nvSpPr>
          <p:spPr>
            <a:xfrm>
              <a:off x="0" y="-19050"/>
              <a:ext cx="5075997" cy="628650"/>
            </a:xfrm>
            <a:prstGeom prst="rect">
              <a:avLst/>
            </a:prstGeom>
          </p:spPr>
          <p:txBody>
            <a:bodyPr lIns="0" tIns="0" rIns="0" bIns="0" rtlCol="0" anchor="t">
              <a:spAutoFit/>
            </a:bodyPr>
            <a:lstStyle/>
            <a:p>
              <a:pPr marL="0" lvl="0" indent="0" algn="ctr">
                <a:lnSpc>
                  <a:spcPts val="3600"/>
                </a:lnSpc>
                <a:spcBef>
                  <a:spcPct val="0"/>
                </a:spcBef>
              </a:pPr>
              <a:r>
                <a:rPr lang="en-US" sz="3000" b="1">
                  <a:solidFill>
                    <a:srgbClr val="2A2E3A"/>
                  </a:solidFill>
                  <a:latin typeface="Helios Bold"/>
                  <a:ea typeface="Helios Bold"/>
                  <a:cs typeface="Helios Bold"/>
                  <a:sym typeface="Helios Bold"/>
                </a:rPr>
                <a:t>Achieve Leadership</a:t>
              </a:r>
            </a:p>
          </p:txBody>
        </p:sp>
        <p:sp>
          <p:nvSpPr>
            <p:cNvPr id="26" name="TextBox 26"/>
            <p:cNvSpPr txBox="1"/>
            <p:nvPr/>
          </p:nvSpPr>
          <p:spPr>
            <a:xfrm>
              <a:off x="0" y="763182"/>
              <a:ext cx="5075997" cy="1807422"/>
            </a:xfrm>
            <a:prstGeom prst="rect">
              <a:avLst/>
            </a:prstGeom>
          </p:spPr>
          <p:txBody>
            <a:bodyPr lIns="0" tIns="0" rIns="0" bIns="0" rtlCol="0" anchor="t">
              <a:spAutoFit/>
            </a:bodyPr>
            <a:lstStyle/>
            <a:p>
              <a:pPr algn="ctr">
                <a:lnSpc>
                  <a:spcPts val="3639"/>
                </a:lnSpc>
              </a:pPr>
              <a:r>
                <a:rPr lang="en-US" sz="2599">
                  <a:solidFill>
                    <a:srgbClr val="2A2E3A"/>
                  </a:solidFill>
                  <a:latin typeface="Helios"/>
                  <a:ea typeface="Helios"/>
                  <a:cs typeface="Helios"/>
                  <a:sym typeface="Helios"/>
                </a:rPr>
                <a:t>P</a:t>
              </a:r>
              <a:r>
                <a:rPr lang="en-US" sz="2599" u="none">
                  <a:solidFill>
                    <a:srgbClr val="2A2E3A"/>
                  </a:solidFill>
                  <a:latin typeface="Helios"/>
                  <a:ea typeface="Helios"/>
                  <a:cs typeface="Helios"/>
                  <a:sym typeface="Helios"/>
                </a:rPr>
                <a:t>osition Secure Wala as a trusted leader in cybersecurity.</a:t>
              </a:r>
            </a:p>
          </p:txBody>
        </p:sp>
      </p:grpSp>
      <p:grpSp>
        <p:nvGrpSpPr>
          <p:cNvPr id="27" name="Group 27"/>
          <p:cNvGrpSpPr/>
          <p:nvPr/>
        </p:nvGrpSpPr>
        <p:grpSpPr>
          <a:xfrm>
            <a:off x="2963877" y="4719229"/>
            <a:ext cx="1199685" cy="1199685"/>
            <a:chOff x="0" y="0"/>
            <a:chExt cx="1599580" cy="1599580"/>
          </a:xfrm>
        </p:grpSpPr>
        <p:grpSp>
          <p:nvGrpSpPr>
            <p:cNvPr id="28" name="Group 28"/>
            <p:cNvGrpSpPr/>
            <p:nvPr/>
          </p:nvGrpSpPr>
          <p:grpSpPr>
            <a:xfrm>
              <a:off x="0" y="0"/>
              <a:ext cx="1599580" cy="159958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1" name="Freeform 31"/>
            <p:cNvSpPr/>
            <p:nvPr/>
          </p:nvSpPr>
          <p:spPr>
            <a:xfrm>
              <a:off x="479047" y="397031"/>
              <a:ext cx="641486" cy="805519"/>
            </a:xfrm>
            <a:custGeom>
              <a:avLst/>
              <a:gdLst/>
              <a:ahLst/>
              <a:cxnLst/>
              <a:rect l="l" t="t" r="r" b="b"/>
              <a:pathLst>
                <a:path w="641486" h="805519">
                  <a:moveTo>
                    <a:pt x="0" y="0"/>
                  </a:moveTo>
                  <a:lnTo>
                    <a:pt x="641486" y="0"/>
                  </a:lnTo>
                  <a:lnTo>
                    <a:pt x="641486" y="805519"/>
                  </a:lnTo>
                  <a:lnTo>
                    <a:pt x="0" y="8055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32" name="Group 32"/>
          <p:cNvGrpSpPr/>
          <p:nvPr/>
        </p:nvGrpSpPr>
        <p:grpSpPr>
          <a:xfrm>
            <a:off x="8544157" y="4719229"/>
            <a:ext cx="1199685" cy="1199685"/>
            <a:chOff x="0" y="0"/>
            <a:chExt cx="1599580" cy="1599580"/>
          </a:xfrm>
        </p:grpSpPr>
        <p:grpSp>
          <p:nvGrpSpPr>
            <p:cNvPr id="33" name="Group 33"/>
            <p:cNvGrpSpPr/>
            <p:nvPr/>
          </p:nvGrpSpPr>
          <p:grpSpPr>
            <a:xfrm>
              <a:off x="0" y="0"/>
              <a:ext cx="1599580" cy="159958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6" name="Freeform 36"/>
            <p:cNvSpPr/>
            <p:nvPr/>
          </p:nvSpPr>
          <p:spPr>
            <a:xfrm>
              <a:off x="408130" y="460826"/>
              <a:ext cx="783321" cy="677929"/>
            </a:xfrm>
            <a:custGeom>
              <a:avLst/>
              <a:gdLst/>
              <a:ahLst/>
              <a:cxnLst/>
              <a:rect l="l" t="t" r="r" b="b"/>
              <a:pathLst>
                <a:path w="783321" h="677929">
                  <a:moveTo>
                    <a:pt x="0" y="0"/>
                  </a:moveTo>
                  <a:lnTo>
                    <a:pt x="783321" y="0"/>
                  </a:lnTo>
                  <a:lnTo>
                    <a:pt x="783321" y="677929"/>
                  </a:lnTo>
                  <a:lnTo>
                    <a:pt x="0" y="6779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37" name="Group 37"/>
          <p:cNvGrpSpPr/>
          <p:nvPr/>
        </p:nvGrpSpPr>
        <p:grpSpPr>
          <a:xfrm>
            <a:off x="14124438" y="4719229"/>
            <a:ext cx="1199685" cy="1199685"/>
            <a:chOff x="0" y="0"/>
            <a:chExt cx="1599580" cy="1599580"/>
          </a:xfrm>
        </p:grpSpPr>
        <p:grpSp>
          <p:nvGrpSpPr>
            <p:cNvPr id="38" name="Group 38"/>
            <p:cNvGrpSpPr/>
            <p:nvPr/>
          </p:nvGrpSpPr>
          <p:grpSpPr>
            <a:xfrm>
              <a:off x="0" y="0"/>
              <a:ext cx="1599580" cy="159958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41" name="Freeform 41"/>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42" name="Group 42"/>
          <p:cNvGrpSpPr/>
          <p:nvPr/>
        </p:nvGrpSpPr>
        <p:grpSpPr>
          <a:xfrm>
            <a:off x="13814230" y="9258300"/>
            <a:ext cx="5765006" cy="1028700"/>
            <a:chOff x="0" y="0"/>
            <a:chExt cx="7686674" cy="1371600"/>
          </a:xfrm>
        </p:grpSpPr>
        <p:grpSp>
          <p:nvGrpSpPr>
            <p:cNvPr id="43" name="Group 43"/>
            <p:cNvGrpSpPr/>
            <p:nvPr/>
          </p:nvGrpSpPr>
          <p:grpSpPr>
            <a:xfrm>
              <a:off x="0" y="0"/>
              <a:ext cx="7686674" cy="13716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6" name="TextBox 46"/>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sp>
        <p:nvSpPr>
          <p:cNvPr id="47" name="TextBox 47"/>
          <p:cNvSpPr txBox="1"/>
          <p:nvPr/>
        </p:nvSpPr>
        <p:spPr>
          <a:xfrm>
            <a:off x="9743843" y="806701"/>
            <a:ext cx="6332551" cy="1189990"/>
          </a:xfrm>
          <a:prstGeom prst="rect">
            <a:avLst/>
          </a:prstGeom>
        </p:spPr>
        <p:txBody>
          <a:bodyPr lIns="0" tIns="0" rIns="0" bIns="0" rtlCol="0" anchor="t">
            <a:spAutoFit/>
          </a:bodyPr>
          <a:lstStyle/>
          <a:p>
            <a:pPr algn="l">
              <a:lnSpc>
                <a:spcPts val="4759"/>
              </a:lnSpc>
            </a:pPr>
            <a:r>
              <a:rPr lang="en-US" sz="3399" u="none">
                <a:solidFill>
                  <a:srgbClr val="FFFFFF"/>
                </a:solidFill>
                <a:latin typeface="Helios"/>
                <a:ea typeface="Helios"/>
                <a:cs typeface="Helios"/>
                <a:sym typeface="Helios"/>
              </a:rPr>
              <a:t>Briefly elaborate on what you want to discuss.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23478" y="224448"/>
            <a:ext cx="18054087" cy="10088970"/>
            <a:chOff x="0" y="0"/>
            <a:chExt cx="452149" cy="252670"/>
          </a:xfrm>
        </p:grpSpPr>
        <p:sp>
          <p:nvSpPr>
            <p:cNvPr id="3" name="Freeform 3"/>
            <p:cNvSpPr/>
            <p:nvPr/>
          </p:nvSpPr>
          <p:spPr>
            <a:xfrm>
              <a:off x="0" y="0"/>
              <a:ext cx="452149" cy="252670"/>
            </a:xfrm>
            <a:custGeom>
              <a:avLst/>
              <a:gdLst/>
              <a:ahLst/>
              <a:cxnLst/>
              <a:rect l="l" t="t" r="r" b="b"/>
              <a:pathLst>
                <a:path w="452149" h="252670">
                  <a:moveTo>
                    <a:pt x="203200" y="0"/>
                  </a:moveTo>
                  <a:lnTo>
                    <a:pt x="248949" y="0"/>
                  </a:lnTo>
                  <a:lnTo>
                    <a:pt x="452149" y="252670"/>
                  </a:lnTo>
                  <a:lnTo>
                    <a:pt x="0" y="252670"/>
                  </a:lnTo>
                  <a:lnTo>
                    <a:pt x="203200" y="0"/>
                  </a:lnTo>
                  <a:close/>
                </a:path>
              </a:pathLst>
            </a:custGeom>
            <a:solidFill>
              <a:srgbClr val="E4E4E4"/>
            </a:solidFill>
          </p:spPr>
        </p:sp>
        <p:sp>
          <p:nvSpPr>
            <p:cNvPr id="4" name="TextBox 4"/>
            <p:cNvSpPr txBox="1"/>
            <p:nvPr/>
          </p:nvSpPr>
          <p:spPr>
            <a:xfrm>
              <a:off x="127000" y="-38100"/>
              <a:ext cx="198149"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4157561" y="0"/>
            <a:ext cx="14753038" cy="3370693"/>
            <a:chOff x="0" y="0"/>
            <a:chExt cx="819809" cy="187305"/>
          </a:xfrm>
        </p:grpSpPr>
        <p:sp>
          <p:nvSpPr>
            <p:cNvPr id="6" name="Freeform 6"/>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E8223B"/>
            </a:solidFill>
          </p:spPr>
        </p:sp>
        <p:sp>
          <p:nvSpPr>
            <p:cNvPr id="7" name="TextBox 7"/>
            <p:cNvSpPr txBox="1"/>
            <p:nvPr/>
          </p:nvSpPr>
          <p:spPr>
            <a:xfrm>
              <a:off x="127000" y="-38100"/>
              <a:ext cx="565809"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1090565"/>
            <a:ext cx="6250719" cy="1285875"/>
          </a:xfrm>
          <a:prstGeom prst="rect">
            <a:avLst/>
          </a:prstGeom>
        </p:spPr>
        <p:txBody>
          <a:bodyPr lIns="0" tIns="0" rIns="0" bIns="0" rtlCol="0" anchor="t">
            <a:spAutoFit/>
          </a:bodyPr>
          <a:lstStyle/>
          <a:p>
            <a:pPr algn="l">
              <a:lnSpc>
                <a:spcPts val="10199"/>
              </a:lnSpc>
            </a:pPr>
            <a:r>
              <a:rPr lang="en-US" sz="8499" b="1">
                <a:solidFill>
                  <a:srgbClr val="FFFFFF"/>
                </a:solidFill>
                <a:latin typeface="TT Hoves Bold"/>
                <a:ea typeface="TT Hoves Bold"/>
                <a:cs typeface="TT Hoves Bold"/>
                <a:sym typeface="TT Hoves Bold"/>
              </a:rPr>
              <a:t>Our Market</a:t>
            </a:r>
          </a:p>
        </p:txBody>
      </p:sp>
      <p:grpSp>
        <p:nvGrpSpPr>
          <p:cNvPr id="9" name="Group 9"/>
          <p:cNvGrpSpPr/>
          <p:nvPr/>
        </p:nvGrpSpPr>
        <p:grpSpPr>
          <a:xfrm>
            <a:off x="11015570" y="1401620"/>
            <a:ext cx="6243730" cy="6214407"/>
            <a:chOff x="0" y="0"/>
            <a:chExt cx="8324973" cy="8285876"/>
          </a:xfrm>
        </p:grpSpPr>
        <p:grpSp>
          <p:nvGrpSpPr>
            <p:cNvPr id="10" name="Group 10"/>
            <p:cNvGrpSpPr/>
            <p:nvPr/>
          </p:nvGrpSpPr>
          <p:grpSpPr>
            <a:xfrm>
              <a:off x="0" y="0"/>
              <a:ext cx="8324973" cy="8285876"/>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20E20"/>
              </a:solidFill>
            </p:spPr>
          </p:sp>
        </p:grpSp>
        <p:grpSp>
          <p:nvGrpSpPr>
            <p:cNvPr id="12" name="Group 12"/>
            <p:cNvGrpSpPr/>
            <p:nvPr/>
          </p:nvGrpSpPr>
          <p:grpSpPr>
            <a:xfrm>
              <a:off x="1036457" y="2033817"/>
              <a:ext cx="6252059" cy="625205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8223B"/>
              </a:solidFill>
            </p:spPr>
          </p:sp>
        </p:grpSp>
        <p:grpSp>
          <p:nvGrpSpPr>
            <p:cNvPr id="14" name="Group 14"/>
            <p:cNvGrpSpPr/>
            <p:nvPr/>
          </p:nvGrpSpPr>
          <p:grpSpPr>
            <a:xfrm>
              <a:off x="2191296" y="4343495"/>
              <a:ext cx="3942380" cy="394238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4E4E4"/>
              </a:solidFill>
            </p:spPr>
          </p:sp>
        </p:grpSp>
        <p:sp>
          <p:nvSpPr>
            <p:cNvPr id="16" name="TextBox 16"/>
            <p:cNvSpPr txBox="1"/>
            <p:nvPr/>
          </p:nvSpPr>
          <p:spPr>
            <a:xfrm>
              <a:off x="2583871" y="815190"/>
              <a:ext cx="3157231" cy="763073"/>
            </a:xfrm>
            <a:prstGeom prst="rect">
              <a:avLst/>
            </a:prstGeom>
          </p:spPr>
          <p:txBody>
            <a:bodyPr lIns="0" tIns="0" rIns="0" bIns="0" rtlCol="0" anchor="t">
              <a:spAutoFit/>
            </a:bodyPr>
            <a:lstStyle/>
            <a:p>
              <a:pPr algn="ctr">
                <a:lnSpc>
                  <a:spcPts val="4759"/>
                </a:lnSpc>
              </a:pPr>
              <a:r>
                <a:rPr lang="en-US" sz="3399" u="none">
                  <a:solidFill>
                    <a:srgbClr val="FFFFFF"/>
                  </a:solidFill>
                  <a:latin typeface="Helios"/>
                  <a:ea typeface="Helios"/>
                  <a:cs typeface="Helios"/>
                  <a:sym typeface="Helios"/>
                </a:rPr>
                <a:t>10 Billion</a:t>
              </a:r>
            </a:p>
          </p:txBody>
        </p:sp>
        <p:sp>
          <p:nvSpPr>
            <p:cNvPr id="17" name="TextBox 17"/>
            <p:cNvSpPr txBox="1"/>
            <p:nvPr/>
          </p:nvSpPr>
          <p:spPr>
            <a:xfrm>
              <a:off x="2583871" y="5874397"/>
              <a:ext cx="3157231" cy="761154"/>
            </a:xfrm>
            <a:prstGeom prst="rect">
              <a:avLst/>
            </a:prstGeom>
          </p:spPr>
          <p:txBody>
            <a:bodyPr lIns="0" tIns="0" rIns="0" bIns="0" rtlCol="0" anchor="t">
              <a:spAutoFit/>
            </a:bodyPr>
            <a:lstStyle/>
            <a:p>
              <a:pPr algn="ctr">
                <a:lnSpc>
                  <a:spcPts val="4759"/>
                </a:lnSpc>
              </a:pPr>
              <a:r>
                <a:rPr lang="en-US" sz="3399" u="none">
                  <a:solidFill>
                    <a:srgbClr val="2A2E3A"/>
                  </a:solidFill>
                  <a:latin typeface="Helios"/>
                  <a:ea typeface="Helios"/>
                  <a:cs typeface="Helios"/>
                  <a:sym typeface="Helios"/>
                </a:rPr>
                <a:t>1 Billion</a:t>
              </a:r>
            </a:p>
          </p:txBody>
        </p:sp>
        <p:sp>
          <p:nvSpPr>
            <p:cNvPr id="18" name="TextBox 18"/>
            <p:cNvSpPr txBox="1"/>
            <p:nvPr/>
          </p:nvSpPr>
          <p:spPr>
            <a:xfrm>
              <a:off x="2583871" y="3054777"/>
              <a:ext cx="3157231" cy="761154"/>
            </a:xfrm>
            <a:prstGeom prst="rect">
              <a:avLst/>
            </a:prstGeom>
          </p:spPr>
          <p:txBody>
            <a:bodyPr lIns="0" tIns="0" rIns="0" bIns="0" rtlCol="0" anchor="t">
              <a:spAutoFit/>
            </a:bodyPr>
            <a:lstStyle/>
            <a:p>
              <a:pPr algn="ctr">
                <a:lnSpc>
                  <a:spcPts val="4759"/>
                </a:lnSpc>
              </a:pPr>
              <a:r>
                <a:rPr lang="en-US" sz="3399" u="none">
                  <a:solidFill>
                    <a:srgbClr val="FFFFFF"/>
                  </a:solidFill>
                  <a:latin typeface="Helios"/>
                  <a:ea typeface="Helios"/>
                  <a:cs typeface="Helios"/>
                  <a:sym typeface="Helios"/>
                </a:rPr>
                <a:t>5 Billion</a:t>
              </a:r>
            </a:p>
          </p:txBody>
        </p:sp>
      </p:grpSp>
      <p:grpSp>
        <p:nvGrpSpPr>
          <p:cNvPr id="19" name="Group 19"/>
          <p:cNvGrpSpPr/>
          <p:nvPr/>
        </p:nvGrpSpPr>
        <p:grpSpPr>
          <a:xfrm>
            <a:off x="1028700" y="4792550"/>
            <a:ext cx="6681008" cy="4445104"/>
            <a:chOff x="0" y="0"/>
            <a:chExt cx="8908010" cy="5926805"/>
          </a:xfrm>
        </p:grpSpPr>
        <p:sp>
          <p:nvSpPr>
            <p:cNvPr id="20" name="TextBox 20"/>
            <p:cNvSpPr txBox="1"/>
            <p:nvPr/>
          </p:nvSpPr>
          <p:spPr>
            <a:xfrm>
              <a:off x="0" y="766159"/>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10 Billion</a:t>
              </a:r>
            </a:p>
          </p:txBody>
        </p:sp>
        <p:sp>
          <p:nvSpPr>
            <p:cNvPr id="21" name="TextBox 21"/>
            <p:cNvSpPr txBox="1"/>
            <p:nvPr/>
          </p:nvSpPr>
          <p:spPr>
            <a:xfrm>
              <a:off x="0" y="-47625"/>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Total Available Market (TAM): </a:t>
              </a:r>
            </a:p>
          </p:txBody>
        </p:sp>
        <p:sp>
          <p:nvSpPr>
            <p:cNvPr id="22" name="TextBox 22"/>
            <p:cNvSpPr txBox="1"/>
            <p:nvPr/>
          </p:nvSpPr>
          <p:spPr>
            <a:xfrm>
              <a:off x="0" y="2995644"/>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5 Billion</a:t>
              </a:r>
            </a:p>
          </p:txBody>
        </p:sp>
        <p:sp>
          <p:nvSpPr>
            <p:cNvPr id="23" name="TextBox 23"/>
            <p:cNvSpPr txBox="1"/>
            <p:nvPr/>
          </p:nvSpPr>
          <p:spPr>
            <a:xfrm>
              <a:off x="0" y="2181860"/>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Serviceable Available Market (SAM):</a:t>
              </a:r>
            </a:p>
          </p:txBody>
        </p:sp>
        <p:sp>
          <p:nvSpPr>
            <p:cNvPr id="24" name="TextBox 24"/>
            <p:cNvSpPr txBox="1"/>
            <p:nvPr/>
          </p:nvSpPr>
          <p:spPr>
            <a:xfrm>
              <a:off x="0" y="5225130"/>
              <a:ext cx="8908010" cy="701675"/>
            </a:xfrm>
            <a:prstGeom prst="rect">
              <a:avLst/>
            </a:prstGeom>
          </p:spPr>
          <p:txBody>
            <a:bodyPr lIns="0" tIns="0" rIns="0" bIns="0" rtlCol="0" anchor="t">
              <a:spAutoFit/>
            </a:bodyPr>
            <a:lstStyle/>
            <a:p>
              <a:pPr marL="0" lvl="0" indent="0" algn="l">
                <a:lnSpc>
                  <a:spcPts val="4079"/>
                </a:lnSpc>
                <a:spcBef>
                  <a:spcPct val="0"/>
                </a:spcBef>
              </a:pPr>
              <a:r>
                <a:rPr lang="en-US" sz="3399" b="1" u="none">
                  <a:solidFill>
                    <a:srgbClr val="2A2E3A"/>
                  </a:solidFill>
                  <a:latin typeface="Helios Bold"/>
                  <a:ea typeface="Helios Bold"/>
                  <a:cs typeface="Helios Bold"/>
                  <a:sym typeface="Helios Bold"/>
                </a:rPr>
                <a:t>1 Billion</a:t>
              </a:r>
            </a:p>
          </p:txBody>
        </p:sp>
        <p:sp>
          <p:nvSpPr>
            <p:cNvPr id="25" name="TextBox 25"/>
            <p:cNvSpPr txBox="1"/>
            <p:nvPr/>
          </p:nvSpPr>
          <p:spPr>
            <a:xfrm>
              <a:off x="0" y="4411346"/>
              <a:ext cx="8908010" cy="525145"/>
            </a:xfrm>
            <a:prstGeom prst="rect">
              <a:avLst/>
            </a:prstGeom>
          </p:spPr>
          <p:txBody>
            <a:bodyPr lIns="0" tIns="0" rIns="0" bIns="0" rtlCol="0" anchor="t">
              <a:spAutoFit/>
            </a:bodyPr>
            <a:lstStyle/>
            <a:p>
              <a:pPr algn="l">
                <a:lnSpc>
                  <a:spcPts val="3359"/>
                </a:lnSpc>
              </a:pPr>
              <a:r>
                <a:rPr lang="en-US" sz="2400" u="none">
                  <a:solidFill>
                    <a:srgbClr val="2A2E3A"/>
                  </a:solidFill>
                  <a:latin typeface="Helios"/>
                  <a:ea typeface="Helios"/>
                  <a:cs typeface="Helios"/>
                  <a:sym typeface="Helios"/>
                </a:rPr>
                <a:t>Serviceable Obtainable Market (SOM):</a:t>
              </a:r>
            </a:p>
          </p:txBody>
        </p:sp>
        <p:sp>
          <p:nvSpPr>
            <p:cNvPr id="26" name="AutoShape 26"/>
            <p:cNvSpPr/>
            <p:nvPr/>
          </p:nvSpPr>
          <p:spPr>
            <a:xfrm>
              <a:off x="0" y="1842310"/>
              <a:ext cx="8656320" cy="0"/>
            </a:xfrm>
            <a:prstGeom prst="line">
              <a:avLst/>
            </a:prstGeom>
            <a:ln w="12700" cap="flat">
              <a:solidFill>
                <a:srgbClr val="2A2E3A"/>
              </a:solidFill>
              <a:prstDash val="solid"/>
              <a:headEnd type="none" w="sm" len="sm"/>
              <a:tailEnd type="none" w="sm" len="sm"/>
            </a:ln>
          </p:spPr>
        </p:sp>
        <p:sp>
          <p:nvSpPr>
            <p:cNvPr id="27" name="AutoShape 27"/>
            <p:cNvSpPr/>
            <p:nvPr/>
          </p:nvSpPr>
          <p:spPr>
            <a:xfrm>
              <a:off x="0" y="4071795"/>
              <a:ext cx="8656320" cy="0"/>
            </a:xfrm>
            <a:prstGeom prst="line">
              <a:avLst/>
            </a:prstGeom>
            <a:ln w="12700" cap="flat">
              <a:solidFill>
                <a:srgbClr val="2A2E3A"/>
              </a:solidFill>
              <a:prstDash val="solid"/>
              <a:headEnd type="none" w="sm" len="sm"/>
              <a:tailEnd type="none" w="sm" len="sm"/>
            </a:ln>
          </p:spPr>
        </p:sp>
      </p:grpSp>
      <p:grpSp>
        <p:nvGrpSpPr>
          <p:cNvPr id="28" name="Group 28"/>
          <p:cNvGrpSpPr/>
          <p:nvPr/>
        </p:nvGrpSpPr>
        <p:grpSpPr>
          <a:xfrm>
            <a:off x="13814230" y="9258300"/>
            <a:ext cx="5765006" cy="1028700"/>
            <a:chOff x="0" y="0"/>
            <a:chExt cx="7686674" cy="1371600"/>
          </a:xfrm>
        </p:grpSpPr>
        <p:grpSp>
          <p:nvGrpSpPr>
            <p:cNvPr id="29" name="Group 29"/>
            <p:cNvGrpSpPr/>
            <p:nvPr/>
          </p:nvGrpSpPr>
          <p:grpSpPr>
            <a:xfrm>
              <a:off x="0" y="0"/>
              <a:ext cx="7686674" cy="1371600"/>
              <a:chOff x="0" y="0"/>
              <a:chExt cx="1049690" cy="187305"/>
            </a:xfrm>
          </p:grpSpPr>
          <p:sp>
            <p:nvSpPr>
              <p:cNvPr id="30" name="Freeform 3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31" name="TextBox 3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32" name="TextBox 32"/>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357572" y="2947992"/>
          <a:ext cx="12274043" cy="6619875"/>
        </p:xfrm>
        <a:graphic>
          <a:graphicData uri="http://schemas.openxmlformats.org/drawingml/2006/table">
            <a:tbl>
              <a:tblPr/>
              <a:tblGrid>
                <a:gridCol w="12274043">
                  <a:extLst>
                    <a:ext uri="{9D8B030D-6E8A-4147-A177-3AD203B41FA5}">
                      <a16:colId xmlns:a16="http://schemas.microsoft.com/office/drawing/2014/main" val="20000"/>
                    </a:ext>
                  </a:extLst>
                </a:gridCol>
              </a:tblGrid>
              <a:tr h="1323975">
                <a:tc>
                  <a:txBody>
                    <a:bodyPr/>
                    <a:lstStyle/>
                    <a:p>
                      <a:pPr algn="l">
                        <a:lnSpc>
                          <a:spcPts val="3499"/>
                        </a:lnSpc>
                        <a:defRPr/>
                      </a:pPr>
                      <a:r>
                        <a:rPr lang="en-US" sz="2499">
                          <a:solidFill>
                            <a:srgbClr val="2A2E3A"/>
                          </a:solidFill>
                          <a:latin typeface="Helios"/>
                          <a:ea typeface="Helios"/>
                          <a:cs typeface="Helios"/>
                          <a:sym typeface="Helios"/>
                        </a:rPr>
                        <a:t>Managed Security Services (MSS): 24/7 monitoring and management of your network to prevent and detect threats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1323975">
                <a:tc>
                  <a:txBody>
                    <a:bodyPr/>
                    <a:lstStyle/>
                    <a:p>
                      <a:pPr algn="l">
                        <a:lnSpc>
                          <a:spcPts val="3499"/>
                        </a:lnSpc>
                        <a:defRPr/>
                      </a:pPr>
                      <a:r>
                        <a:rPr lang="en-US" sz="2499">
                          <a:solidFill>
                            <a:srgbClr val="2A2E3A"/>
                          </a:solidFill>
                          <a:latin typeface="Helios"/>
                          <a:ea typeface="Helios"/>
                          <a:cs typeface="Helios"/>
                          <a:sym typeface="Helios"/>
                        </a:rPr>
                        <a:t>Penetration Testing: Simulated cyberattacks to identify and fix vulnerabilities in your systems.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323975">
                <a:tc>
                  <a:txBody>
                    <a:bodyPr/>
                    <a:lstStyle/>
                    <a:p>
                      <a:pPr algn="l">
                        <a:lnSpc>
                          <a:spcPts val="3499"/>
                        </a:lnSpc>
                        <a:defRPr/>
                      </a:pPr>
                      <a:r>
                        <a:rPr lang="en-US" sz="2499">
                          <a:solidFill>
                            <a:srgbClr val="2A2E3A"/>
                          </a:solidFill>
                          <a:latin typeface="Helios"/>
                          <a:ea typeface="Helios"/>
                          <a:cs typeface="Helios"/>
                          <a:sym typeface="Helios"/>
                        </a:rPr>
                        <a:t>Incident Response &amp; Recovery: Rapid response to security breaches, minimizing damage and restoring operations.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323975">
                <a:tc>
                  <a:txBody>
                    <a:bodyPr/>
                    <a:lstStyle/>
                    <a:p>
                      <a:pPr algn="l">
                        <a:lnSpc>
                          <a:spcPts val="3499"/>
                        </a:lnSpc>
                        <a:defRPr/>
                      </a:pPr>
                      <a:r>
                        <a:rPr lang="en-US" sz="2499">
                          <a:solidFill>
                            <a:srgbClr val="2A2E3A"/>
                          </a:solidFill>
                          <a:latin typeface="Helios"/>
                          <a:ea typeface="Helios"/>
                          <a:cs typeface="Helios"/>
                          <a:sym typeface="Helios"/>
                        </a:rPr>
                        <a:t>Threat Intelligence: Real-time insights and analysis to defend against emerging cyber threats.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r h="1323975">
                <a:tc>
                  <a:txBody>
                    <a:bodyPr/>
                    <a:lstStyle/>
                    <a:p>
                      <a:pPr algn="l">
                        <a:lnSpc>
                          <a:spcPts val="3499"/>
                        </a:lnSpc>
                        <a:defRPr/>
                      </a:pPr>
                      <a:r>
                        <a:rPr lang="en-US" sz="2499">
                          <a:solidFill>
                            <a:srgbClr val="2A2E3A"/>
                          </a:solidFill>
                          <a:latin typeface="Helios"/>
                          <a:ea typeface="Helios"/>
                          <a:cs typeface="Helios"/>
                          <a:sym typeface="Helios"/>
                        </a:rPr>
                        <a:t>Employee Cybersecurity Training: Educational programs to raise awareness and prevent cyberattacks like phishing.</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0" cap="flat" cmpd="sng" algn="ctr">
                      <a:solidFill>
                        <a:srgbClr val="EDECE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Freeform 3"/>
          <p:cNvSpPr/>
          <p:nvPr/>
        </p:nvSpPr>
        <p:spPr>
          <a:xfrm>
            <a:off x="0" y="0"/>
            <a:ext cx="4477382" cy="10287000"/>
          </a:xfrm>
          <a:custGeom>
            <a:avLst/>
            <a:gdLst/>
            <a:ahLst/>
            <a:cxnLst/>
            <a:rect l="l" t="t" r="r" b="b"/>
            <a:pathLst>
              <a:path w="4477382" h="10287000">
                <a:moveTo>
                  <a:pt x="0" y="0"/>
                </a:moveTo>
                <a:lnTo>
                  <a:pt x="4477382" y="0"/>
                </a:lnTo>
                <a:lnTo>
                  <a:pt x="4477382" y="10287000"/>
                </a:lnTo>
                <a:lnTo>
                  <a:pt x="0" y="10287000"/>
                </a:lnTo>
                <a:lnTo>
                  <a:pt x="0" y="0"/>
                </a:lnTo>
                <a:close/>
              </a:path>
            </a:pathLst>
          </a:custGeom>
          <a:blipFill>
            <a:blip r:embed="rId2"/>
            <a:stretch>
              <a:fillRect l="-7478" r="-45691"/>
            </a:stretch>
          </a:blipFill>
        </p:spPr>
      </p:sp>
      <p:grpSp>
        <p:nvGrpSpPr>
          <p:cNvPr id="4" name="Group 4"/>
          <p:cNvGrpSpPr/>
          <p:nvPr/>
        </p:nvGrpSpPr>
        <p:grpSpPr>
          <a:xfrm>
            <a:off x="-1287623" y="9258300"/>
            <a:ext cx="5765006" cy="1028700"/>
            <a:chOff x="0" y="0"/>
            <a:chExt cx="7686674" cy="1371600"/>
          </a:xfrm>
        </p:grpSpPr>
        <p:grpSp>
          <p:nvGrpSpPr>
            <p:cNvPr id="5" name="Group 5"/>
            <p:cNvGrpSpPr/>
            <p:nvPr/>
          </p:nvGrpSpPr>
          <p:grpSpPr>
            <a:xfrm>
              <a:off x="0" y="0"/>
              <a:ext cx="7686674" cy="1371600"/>
              <a:chOff x="0" y="0"/>
              <a:chExt cx="1049690" cy="187305"/>
            </a:xfrm>
          </p:grpSpPr>
          <p:sp>
            <p:nvSpPr>
              <p:cNvPr id="6" name="Freeform 6"/>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7" name="TextBox 7"/>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sp>
        <p:nvSpPr>
          <p:cNvPr id="9" name="TextBox 9"/>
          <p:cNvSpPr txBox="1"/>
          <p:nvPr/>
        </p:nvSpPr>
        <p:spPr>
          <a:xfrm>
            <a:off x="5853991" y="1028700"/>
            <a:ext cx="11405309" cy="1285875"/>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Our Offered Services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8028" y="402472"/>
            <a:ext cx="11696513" cy="2625283"/>
            <a:chOff x="-627563" y="-834970"/>
            <a:chExt cx="15595351" cy="3500376"/>
          </a:xfrm>
        </p:grpSpPr>
        <p:sp>
          <p:nvSpPr>
            <p:cNvPr id="3" name="TextBox 3"/>
            <p:cNvSpPr txBox="1"/>
            <p:nvPr/>
          </p:nvSpPr>
          <p:spPr>
            <a:xfrm>
              <a:off x="-627563" y="-834970"/>
              <a:ext cx="14967788" cy="1667893"/>
            </a:xfrm>
            <a:prstGeom prst="rect">
              <a:avLst/>
            </a:prstGeom>
          </p:spPr>
          <p:txBody>
            <a:bodyPr lIns="0" tIns="0" rIns="0" bIns="0" rtlCol="0" anchor="t">
              <a:spAutoFit/>
            </a:bodyPr>
            <a:lstStyle/>
            <a:p>
              <a:pPr algn="l">
                <a:lnSpc>
                  <a:spcPts val="10199"/>
                </a:lnSpc>
              </a:pPr>
              <a:r>
                <a:rPr lang="en-US" sz="8499" b="1" dirty="0" smtClean="0">
                  <a:solidFill>
                    <a:srgbClr val="A20E20"/>
                  </a:solidFill>
                  <a:latin typeface="TT Hoves Bold"/>
                  <a:ea typeface="TT Hoves Bold"/>
                  <a:cs typeface="TT Hoves Bold"/>
                  <a:sym typeface="TT Hoves Bold"/>
                </a:rPr>
                <a:t>Accounting Cycle</a:t>
              </a:r>
              <a:endParaRPr lang="en-US" sz="8499" b="1" dirty="0">
                <a:solidFill>
                  <a:srgbClr val="A20E20"/>
                </a:solidFill>
                <a:latin typeface="TT Hoves Bold"/>
                <a:ea typeface="TT Hoves Bold"/>
                <a:cs typeface="TT Hoves Bold"/>
                <a:sym typeface="TT Hoves Bold"/>
              </a:endParaRPr>
            </a:p>
          </p:txBody>
        </p:sp>
        <p:sp>
          <p:nvSpPr>
            <p:cNvPr id="4" name="TextBox 4"/>
            <p:cNvSpPr txBox="1"/>
            <p:nvPr/>
          </p:nvSpPr>
          <p:spPr>
            <a:xfrm>
              <a:off x="0" y="1904252"/>
              <a:ext cx="14967788"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Briefly elaborate on what you want to discuss.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cap="sq">
              <a:solidFill>
                <a:srgbClr val="2A2E3A"/>
              </a:solidFill>
              <a:prstDash val="solid"/>
              <a:miter/>
            </a:ln>
          </p:spPr>
        </p:sp>
        <p:sp>
          <p:nvSpPr>
            <p:cNvPr id="7" name="TextBox 7"/>
            <p:cNvSpPr txBox="1"/>
            <p:nvPr/>
          </p:nvSpPr>
          <p:spPr>
            <a:xfrm>
              <a:off x="0" y="-38100"/>
              <a:ext cx="2314464" cy="1354067"/>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28" y="2360904"/>
            <a:ext cx="9346207" cy="6792772"/>
          </a:xfrm>
          <a:prstGeom prst="rect">
            <a:avLst/>
          </a:prstGeom>
        </p:spPr>
      </p:pic>
      <p:sp>
        <p:nvSpPr>
          <p:cNvPr id="27" name="Rectangle 26"/>
          <p:cNvSpPr/>
          <p:nvPr/>
        </p:nvSpPr>
        <p:spPr>
          <a:xfrm>
            <a:off x="10591800" y="2360904"/>
            <a:ext cx="6397411" cy="6186309"/>
          </a:xfrm>
          <a:prstGeom prst="rect">
            <a:avLst/>
          </a:prstGeom>
        </p:spPr>
        <p:txBody>
          <a:bodyPr wrap="square">
            <a:spAutoFit/>
          </a:bodyPr>
          <a:lstStyle/>
          <a:p>
            <a:r>
              <a:rPr lang="en-US" sz="4400" dirty="0"/>
              <a:t>The accounting cycle is the systematic process of identifying, recording, summarizing, and reporting a business's financial transactions, culminating in the preparation of financial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1225841" cy="3284930"/>
            <a:chOff x="0" y="0"/>
            <a:chExt cx="14967788" cy="4379906"/>
          </a:xfrm>
        </p:grpSpPr>
        <p:sp>
          <p:nvSpPr>
            <p:cNvPr id="3" name="TextBox 3"/>
            <p:cNvSpPr txBox="1"/>
            <p:nvPr/>
          </p:nvSpPr>
          <p:spPr>
            <a:xfrm>
              <a:off x="0" y="0"/>
              <a:ext cx="14967788" cy="1667893"/>
            </a:xfrm>
            <a:prstGeom prst="rect">
              <a:avLst/>
            </a:prstGeom>
          </p:spPr>
          <p:txBody>
            <a:bodyPr lIns="0" tIns="0" rIns="0" bIns="0" rtlCol="0" anchor="t">
              <a:spAutoFit/>
            </a:bodyPr>
            <a:lstStyle/>
            <a:p>
              <a:pPr algn="l">
                <a:lnSpc>
                  <a:spcPts val="10199"/>
                </a:lnSpc>
              </a:pPr>
              <a:endParaRPr lang="en-US" sz="8499" b="1" dirty="0">
                <a:solidFill>
                  <a:srgbClr val="A20E20"/>
                </a:solidFill>
                <a:latin typeface="TT Hoves Bold"/>
                <a:ea typeface="TT Hoves Bold"/>
                <a:cs typeface="TT Hoves Bold"/>
                <a:sym typeface="TT Hoves Bold"/>
              </a:endParaRPr>
            </a:p>
          </p:txBody>
        </p:sp>
        <p:sp>
          <p:nvSpPr>
            <p:cNvPr id="4" name="TextBox 4"/>
            <p:cNvSpPr txBox="1"/>
            <p:nvPr/>
          </p:nvSpPr>
          <p:spPr>
            <a:xfrm>
              <a:off x="0" y="3618752"/>
              <a:ext cx="14967788" cy="761154"/>
            </a:xfrm>
            <a:prstGeom prst="rect">
              <a:avLst/>
            </a:prstGeom>
          </p:spPr>
          <p:txBody>
            <a:bodyPr lIns="0" tIns="0" rIns="0" bIns="0" rtlCol="0" anchor="t">
              <a:spAutoFit/>
            </a:bodyPr>
            <a:lstStyle/>
            <a:p>
              <a:pPr algn="l">
                <a:lnSpc>
                  <a:spcPts val="4759"/>
                </a:lnSpc>
              </a:pPr>
              <a:r>
                <a:rPr lang="en-US" sz="3399" u="none">
                  <a:solidFill>
                    <a:srgbClr val="2A2E3A"/>
                  </a:solidFill>
                  <a:latin typeface="Helios"/>
                  <a:ea typeface="Helios"/>
                  <a:cs typeface="Helios"/>
                  <a:sym typeface="Helios"/>
                </a:rPr>
                <a:t>Briefly elaborate on what you want to discuss.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cap="sq">
              <a:solidFill>
                <a:srgbClr val="2A2E3A"/>
              </a:solidFill>
              <a:prstDash val="solid"/>
              <a:miter/>
            </a:ln>
          </p:spPr>
        </p:sp>
        <p:sp>
          <p:nvSpPr>
            <p:cNvPr id="7" name="TextBox 7"/>
            <p:cNvSpPr txBox="1"/>
            <p:nvPr/>
          </p:nvSpPr>
          <p:spPr>
            <a:xfrm>
              <a:off x="0" y="-38100"/>
              <a:ext cx="2314464" cy="1354067"/>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0578292" y="3761249"/>
            <a:ext cx="6681008" cy="4632094"/>
            <a:chOff x="0" y="-47625"/>
            <a:chExt cx="8908010" cy="6176124"/>
          </a:xfrm>
        </p:grpSpPr>
        <p:sp>
          <p:nvSpPr>
            <p:cNvPr id="10" name="TextBox 10"/>
            <p:cNvSpPr txBox="1"/>
            <p:nvPr/>
          </p:nvSpPr>
          <p:spPr>
            <a:xfrm>
              <a:off x="0" y="766159"/>
              <a:ext cx="8908010" cy="662916"/>
            </a:xfrm>
            <a:prstGeom prst="rect">
              <a:avLst/>
            </a:prstGeom>
          </p:spPr>
          <p:txBody>
            <a:bodyPr lIns="0" tIns="0" rIns="0" bIns="0" rtlCol="0" anchor="t">
              <a:spAutoFit/>
            </a:bodyPr>
            <a:lstStyle/>
            <a:p>
              <a:pPr marL="0" lvl="0" indent="0" algn="l">
                <a:lnSpc>
                  <a:spcPts val="4079"/>
                </a:lnSpc>
                <a:spcBef>
                  <a:spcPct val="0"/>
                </a:spcBef>
              </a:pPr>
              <a:r>
                <a:rPr lang="en-US" sz="3399" b="1" dirty="0" smtClean="0">
                  <a:solidFill>
                    <a:srgbClr val="2A2E3A"/>
                  </a:solidFill>
                  <a:latin typeface="Helios Bold"/>
                  <a:ea typeface="Helios Bold"/>
                  <a:cs typeface="Helios Bold"/>
                  <a:sym typeface="Helios Bold"/>
                </a:rPr>
                <a:t>$150000</a:t>
              </a:r>
              <a:endParaRPr lang="en-US" sz="3399" b="1" u="none" dirty="0">
                <a:solidFill>
                  <a:srgbClr val="2A2E3A"/>
                </a:solidFill>
                <a:latin typeface="Helios Bold"/>
                <a:ea typeface="Helios Bold"/>
                <a:cs typeface="Helios Bold"/>
                <a:sym typeface="Helios Bold"/>
              </a:endParaRPr>
            </a:p>
          </p:txBody>
        </p:sp>
        <p:sp>
          <p:nvSpPr>
            <p:cNvPr id="11" name="TextBox 11"/>
            <p:cNvSpPr txBox="1"/>
            <p:nvPr/>
          </p:nvSpPr>
          <p:spPr>
            <a:xfrm>
              <a:off x="0" y="-47625"/>
              <a:ext cx="8908010" cy="525145"/>
            </a:xfrm>
            <a:prstGeom prst="rect">
              <a:avLst/>
            </a:prstGeom>
          </p:spPr>
          <p:txBody>
            <a:bodyPr lIns="0" tIns="0" rIns="0" bIns="0" rtlCol="0" anchor="t">
              <a:spAutoFit/>
            </a:bodyPr>
            <a:lstStyle/>
            <a:p>
              <a:pPr algn="l">
                <a:lnSpc>
                  <a:spcPts val="3359"/>
                </a:lnSpc>
              </a:pPr>
              <a:r>
                <a:rPr lang="en-US" sz="2400">
                  <a:solidFill>
                    <a:srgbClr val="2A2E3A"/>
                  </a:solidFill>
                  <a:latin typeface="Helios"/>
                  <a:ea typeface="Helios"/>
                  <a:cs typeface="Helios"/>
                  <a:sym typeface="Helios"/>
                </a:rPr>
                <a:t>Monthly Revenue:</a:t>
              </a:r>
            </a:p>
          </p:txBody>
        </p:sp>
        <p:sp>
          <p:nvSpPr>
            <p:cNvPr id="12" name="AutoShape 12"/>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13" name="AutoShape 13"/>
            <p:cNvSpPr/>
            <p:nvPr/>
          </p:nvSpPr>
          <p:spPr>
            <a:xfrm>
              <a:off x="0" y="4252135"/>
              <a:ext cx="8656320" cy="0"/>
            </a:xfrm>
            <a:prstGeom prst="line">
              <a:avLst/>
            </a:prstGeom>
            <a:ln w="12700" cap="flat">
              <a:solidFill>
                <a:srgbClr val="2A2E3A"/>
              </a:solidFill>
              <a:prstDash val="solid"/>
              <a:headEnd type="none" w="sm" len="sm"/>
              <a:tailEnd type="none" w="sm" len="sm"/>
            </a:ln>
          </p:spPr>
        </p:sp>
        <p:sp>
          <p:nvSpPr>
            <p:cNvPr id="14" name="TextBox 14"/>
            <p:cNvSpPr txBox="1"/>
            <p:nvPr/>
          </p:nvSpPr>
          <p:spPr>
            <a:xfrm>
              <a:off x="0" y="3115870"/>
              <a:ext cx="8908010" cy="662916"/>
            </a:xfrm>
            <a:prstGeom prst="rect">
              <a:avLst/>
            </a:prstGeom>
          </p:spPr>
          <p:txBody>
            <a:bodyPr lIns="0" tIns="0" rIns="0" bIns="0" rtlCol="0" anchor="t">
              <a:spAutoFit/>
            </a:bodyPr>
            <a:lstStyle/>
            <a:p>
              <a:pPr lvl="0">
                <a:lnSpc>
                  <a:spcPts val="4079"/>
                </a:lnSpc>
                <a:spcBef>
                  <a:spcPct val="0"/>
                </a:spcBef>
              </a:pPr>
              <a:r>
                <a:rPr lang="en-US" sz="3399" b="1" dirty="0" smtClean="0">
                  <a:solidFill>
                    <a:srgbClr val="2A2E3A"/>
                  </a:solidFill>
                  <a:latin typeface="Helios Bold"/>
                  <a:ea typeface="Helios Bold"/>
                  <a:cs typeface="Helios Bold"/>
                  <a:sym typeface="Helios Bold"/>
                </a:rPr>
                <a:t>$77,950</a:t>
              </a:r>
              <a:endParaRPr lang="en-US" sz="3399" b="1" dirty="0">
                <a:solidFill>
                  <a:srgbClr val="2A2E3A"/>
                </a:solidFill>
                <a:latin typeface="Helios Bold"/>
                <a:ea typeface="Helios Bold"/>
                <a:cs typeface="Helios Bold"/>
                <a:sym typeface="Helios Bold"/>
              </a:endParaRPr>
            </a:p>
          </p:txBody>
        </p:sp>
        <p:sp>
          <p:nvSpPr>
            <p:cNvPr id="15" name="TextBox 15"/>
            <p:cNvSpPr txBox="1"/>
            <p:nvPr/>
          </p:nvSpPr>
          <p:spPr>
            <a:xfrm>
              <a:off x="0" y="2302087"/>
              <a:ext cx="8908010" cy="525145"/>
            </a:xfrm>
            <a:prstGeom prst="rect">
              <a:avLst/>
            </a:prstGeom>
          </p:spPr>
          <p:txBody>
            <a:bodyPr lIns="0" tIns="0" rIns="0" bIns="0" rtlCol="0" anchor="t">
              <a:spAutoFit/>
            </a:bodyPr>
            <a:lstStyle/>
            <a:p>
              <a:pPr algn="l">
                <a:lnSpc>
                  <a:spcPts val="3359"/>
                </a:lnSpc>
              </a:pPr>
              <a:r>
                <a:rPr lang="en-US" sz="2400" dirty="0" smtClean="0">
                  <a:solidFill>
                    <a:srgbClr val="2A2E3A"/>
                  </a:solidFill>
                  <a:latin typeface="Helios"/>
                  <a:ea typeface="Helios"/>
                  <a:cs typeface="Helios"/>
                  <a:sym typeface="Helios"/>
                </a:rPr>
                <a:t>Initially Used Up Capital</a:t>
              </a:r>
              <a:r>
                <a:rPr lang="en-US" sz="2400" u="none" dirty="0" smtClean="0">
                  <a:solidFill>
                    <a:srgbClr val="2A2E3A"/>
                  </a:solidFill>
                  <a:latin typeface="Helios"/>
                  <a:ea typeface="Helios"/>
                  <a:cs typeface="Helios"/>
                  <a:sym typeface="Helios"/>
                </a:rPr>
                <a:t>:</a:t>
              </a:r>
              <a:endParaRPr lang="en-US" sz="2400" u="none" dirty="0">
                <a:solidFill>
                  <a:srgbClr val="2A2E3A"/>
                </a:solidFill>
                <a:latin typeface="Helios"/>
                <a:ea typeface="Helios"/>
                <a:cs typeface="Helios"/>
                <a:sym typeface="Helios"/>
              </a:endParaRPr>
            </a:p>
          </p:txBody>
        </p:sp>
        <p:sp>
          <p:nvSpPr>
            <p:cNvPr id="16" name="TextBox 16"/>
            <p:cNvSpPr txBox="1"/>
            <p:nvPr/>
          </p:nvSpPr>
          <p:spPr>
            <a:xfrm>
              <a:off x="0" y="5465583"/>
              <a:ext cx="8908010" cy="662916"/>
            </a:xfrm>
            <a:prstGeom prst="rect">
              <a:avLst/>
            </a:prstGeom>
          </p:spPr>
          <p:txBody>
            <a:bodyPr lIns="0" tIns="0" rIns="0" bIns="0" rtlCol="0" anchor="t">
              <a:spAutoFit/>
            </a:bodyPr>
            <a:lstStyle/>
            <a:p>
              <a:pPr marL="0" lvl="0" indent="0" algn="l">
                <a:lnSpc>
                  <a:spcPts val="4079"/>
                </a:lnSpc>
                <a:spcBef>
                  <a:spcPct val="0"/>
                </a:spcBef>
              </a:pPr>
              <a:r>
                <a:rPr lang="en-US" sz="3399" b="1" dirty="0">
                  <a:solidFill>
                    <a:srgbClr val="2A2E3A"/>
                  </a:solidFill>
                  <a:latin typeface="Helios Bold"/>
                  <a:ea typeface="Helios Bold"/>
                  <a:cs typeface="Helios Bold"/>
                  <a:sym typeface="Helios Bold"/>
                </a:rPr>
                <a:t>$</a:t>
              </a:r>
              <a:r>
                <a:rPr lang="en-US" sz="3399" b="1" dirty="0" smtClean="0">
                  <a:solidFill>
                    <a:srgbClr val="2A2E3A"/>
                  </a:solidFill>
                  <a:latin typeface="Helios Bold"/>
                  <a:ea typeface="Helios Bold"/>
                  <a:cs typeface="Helios Bold"/>
                  <a:sym typeface="Helios Bold"/>
                </a:rPr>
                <a:t>72,050</a:t>
              </a:r>
              <a:endParaRPr lang="en-US" sz="3399" b="1" dirty="0">
                <a:solidFill>
                  <a:srgbClr val="2A2E3A"/>
                </a:solidFill>
                <a:latin typeface="Helios Bold"/>
                <a:ea typeface="Helios Bold"/>
                <a:cs typeface="Helios Bold"/>
                <a:sym typeface="Helios Bold"/>
              </a:endParaRPr>
            </a:p>
          </p:txBody>
        </p:sp>
        <p:sp>
          <p:nvSpPr>
            <p:cNvPr id="17" name="TextBox 17"/>
            <p:cNvSpPr txBox="1"/>
            <p:nvPr/>
          </p:nvSpPr>
          <p:spPr>
            <a:xfrm>
              <a:off x="0" y="4651801"/>
              <a:ext cx="8908010" cy="526127"/>
            </a:xfrm>
            <a:prstGeom prst="rect">
              <a:avLst/>
            </a:prstGeom>
          </p:spPr>
          <p:txBody>
            <a:bodyPr lIns="0" tIns="0" rIns="0" bIns="0" rtlCol="0" anchor="t">
              <a:spAutoFit/>
            </a:bodyPr>
            <a:lstStyle/>
            <a:p>
              <a:pPr algn="l">
                <a:lnSpc>
                  <a:spcPts val="3359"/>
                </a:lnSpc>
              </a:pPr>
              <a:r>
                <a:rPr lang="en-US" sz="2400" dirty="0" smtClean="0">
                  <a:solidFill>
                    <a:srgbClr val="2A2E3A"/>
                  </a:solidFill>
                  <a:latin typeface="Helios"/>
                  <a:ea typeface="Helios"/>
                  <a:cs typeface="Helios"/>
                  <a:sym typeface="Helios"/>
                </a:rPr>
                <a:t>R</a:t>
              </a:r>
              <a:r>
                <a:rPr lang="en-US" sz="2400" u="none" dirty="0" smtClean="0">
                  <a:solidFill>
                    <a:srgbClr val="2A2E3A"/>
                  </a:solidFill>
                  <a:latin typeface="Helios"/>
                  <a:ea typeface="Helios"/>
                  <a:cs typeface="Helios"/>
                  <a:sym typeface="Helios"/>
                </a:rPr>
                <a:t>emaining Capital in Hand: </a:t>
              </a:r>
              <a:endParaRPr lang="en-US" sz="2400" u="none" dirty="0">
                <a:solidFill>
                  <a:srgbClr val="2A2E3A"/>
                </a:solidFill>
                <a:latin typeface="Helios"/>
                <a:ea typeface="Helios"/>
                <a:cs typeface="Helios"/>
                <a:sym typeface="Helios"/>
              </a:endParaRPr>
            </a:p>
          </p:txBody>
        </p:sp>
      </p:grpSp>
      <p:grpSp>
        <p:nvGrpSpPr>
          <p:cNvPr id="18" name="Group 18"/>
          <p:cNvGrpSpPr/>
          <p:nvPr/>
        </p:nvGrpSpPr>
        <p:grpSpPr>
          <a:xfrm>
            <a:off x="-1287623" y="9258300"/>
            <a:ext cx="5765006" cy="1028700"/>
            <a:chOff x="0" y="0"/>
            <a:chExt cx="7686674" cy="1371600"/>
          </a:xfrm>
        </p:grpSpPr>
        <p:grpSp>
          <p:nvGrpSpPr>
            <p:cNvPr id="19" name="Group 19"/>
            <p:cNvGrpSpPr/>
            <p:nvPr/>
          </p:nvGrpSpPr>
          <p:grpSpPr>
            <a:xfrm>
              <a:off x="0" y="0"/>
              <a:ext cx="7686674" cy="1371600"/>
              <a:chOff x="0" y="0"/>
              <a:chExt cx="1049690" cy="187305"/>
            </a:xfrm>
          </p:grpSpPr>
          <p:sp>
            <p:nvSpPr>
              <p:cNvPr id="20" name="Freeform 20"/>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1" name="TextBox 21"/>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23" name="Group 23"/>
          <p:cNvGrpSpPr/>
          <p:nvPr/>
        </p:nvGrpSpPr>
        <p:grpSpPr>
          <a:xfrm rot="-10800000">
            <a:off x="14447117" y="-741521"/>
            <a:ext cx="7681766" cy="3540443"/>
            <a:chOff x="0" y="0"/>
            <a:chExt cx="406400" cy="187305"/>
          </a:xfrm>
        </p:grpSpPr>
        <p:sp>
          <p:nvSpPr>
            <p:cNvPr id="24" name="Freeform 2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5" name="TextBox 2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aphicFrame>
        <p:nvGraphicFramePr>
          <p:cNvPr id="28" name="Chart 27"/>
          <p:cNvGraphicFramePr/>
          <p:nvPr>
            <p:extLst>
              <p:ext uri="{D42A27DB-BD31-4B8C-83A1-F6EECF244321}">
                <p14:modId xmlns:p14="http://schemas.microsoft.com/office/powerpoint/2010/main" val="2684645312"/>
              </p:ext>
            </p:extLst>
          </p:nvPr>
        </p:nvGraphicFramePr>
        <p:xfrm>
          <a:off x="-87406" y="3263819"/>
          <a:ext cx="10489866" cy="5816125"/>
        </p:xfrm>
        <a:graphic>
          <a:graphicData uri="http://schemas.openxmlformats.org/drawingml/2006/chart">
            <c:chart xmlns:c="http://schemas.openxmlformats.org/drawingml/2006/chart" xmlns:r="http://schemas.openxmlformats.org/officeDocument/2006/relationships" r:id="rId2"/>
          </a:graphicData>
        </a:graphic>
      </p:graphicFrame>
      <p:sp>
        <p:nvSpPr>
          <p:cNvPr id="29" name="Rectangle 28"/>
          <p:cNvSpPr/>
          <p:nvPr/>
        </p:nvSpPr>
        <p:spPr>
          <a:xfrm>
            <a:off x="987252" y="388205"/>
            <a:ext cx="9223547" cy="1400383"/>
          </a:xfrm>
          <a:prstGeom prst="rect">
            <a:avLst/>
          </a:prstGeom>
        </p:spPr>
        <p:txBody>
          <a:bodyPr wrap="square">
            <a:spAutoFit/>
          </a:bodyPr>
          <a:lstStyle/>
          <a:p>
            <a:pPr>
              <a:lnSpc>
                <a:spcPts val="10199"/>
              </a:lnSpc>
            </a:pPr>
            <a:r>
              <a:rPr lang="en-US" sz="6600" b="1" dirty="0">
                <a:solidFill>
                  <a:srgbClr val="A20E20"/>
                </a:solidFill>
                <a:latin typeface="TT Hoves Bold"/>
                <a:ea typeface="TT Hoves Bold"/>
                <a:cs typeface="TT Hoves Bold"/>
                <a:sym typeface="TT Hoves Bold"/>
              </a:rPr>
              <a:t>Capital budgeting</a:t>
            </a:r>
            <a:endParaRPr lang="en-US" sz="6600" b="1" dirty="0">
              <a:solidFill>
                <a:srgbClr val="A20E20"/>
              </a:solidFill>
              <a:latin typeface="TT Hoves Bold"/>
              <a:ea typeface="TT Hoves Bold"/>
              <a:cs typeface="TT Hoves Bold"/>
              <a:sym typeface="TT Hove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640</Words>
  <Application>Microsoft Office PowerPoint</Application>
  <PresentationFormat>Custom</PresentationFormat>
  <Paragraphs>134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Helios Bold</vt:lpstr>
      <vt:lpstr>Arial Black</vt:lpstr>
      <vt:lpstr>TT Hoves Bold</vt:lpstr>
      <vt:lpstr>Arial</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Wala</dc:title>
  <dc:creator>arham.pk</dc:creator>
  <cp:lastModifiedBy>wajiz.pk</cp:lastModifiedBy>
  <cp:revision>5</cp:revision>
  <dcterms:created xsi:type="dcterms:W3CDTF">2006-08-16T00:00:00Z</dcterms:created>
  <dcterms:modified xsi:type="dcterms:W3CDTF">2024-12-02T01:15:01Z</dcterms:modified>
  <dc:identifier>DAGXxdvidRk</dc:identifier>
</cp:coreProperties>
</file>